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ukhari Script" charset="1" panose="000005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Inter Italics" charset="1" panose="020B0502030000000004"/>
      <p:regular r:id="rId21"/>
    </p:embeddedFont>
    <p:embeddedFont>
      <p:font typeface="Inter Bold Italics" charset="1" panose="020B0802030000000004"/>
      <p:regular r:id="rId22"/>
    </p:embeddedFont>
    <p:embeddedFont>
      <p:font typeface="Lato Bold" charset="1" panose="020F0502020204030203"/>
      <p:regular r:id="rId23"/>
    </p:embeddedFont>
    <p:embeddedFont>
      <p:font typeface="Lato Bold Bold" charset="1" panose="020F0502020204030203"/>
      <p:regular r:id="rId24"/>
    </p:embeddedFont>
    <p:embeddedFont>
      <p:font typeface="Lato Bold Italics" charset="1" panose="020F0502020204030203"/>
      <p:regular r:id="rId25"/>
    </p:embeddedFont>
    <p:embeddedFont>
      <p:font typeface="Lato Bold Bold Italics" charset="1" panose="020F0502020204030203"/>
      <p:regular r:id="rId26"/>
    </p:embeddedFont>
    <p:embeddedFont>
      <p:font typeface="Cy Grotesk Grand Demi" charset="1" panose="00000707000000000000"/>
      <p:regular r:id="rId27"/>
    </p:embeddedFont>
    <p:embeddedFont>
      <p:font typeface="Cy Grotesk Grand Demi Bold" charset="1" panose="00000907000000000000"/>
      <p:regular r:id="rId28"/>
    </p:embeddedFont>
    <p:embeddedFont>
      <p:font typeface="Cy Grotesk Key" charset="1" panose="00000500000000000000"/>
      <p:regular r:id="rId29"/>
    </p:embeddedFont>
    <p:embeddedFont>
      <p:font typeface="Cy Grotesk Key Bold" charset="1" panose="00000800000000000000"/>
      <p:regular r:id="rId30"/>
    </p:embeddedFont>
    <p:embeddedFont>
      <p:font typeface="Ballpoint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svg" Type="http://schemas.openxmlformats.org/officeDocument/2006/relationships/image"/><Relationship Id="rId21" Target="../media/image27.png" Type="http://schemas.openxmlformats.org/officeDocument/2006/relationships/image"/><Relationship Id="rId22" Target="../media/image28.svg" Type="http://schemas.openxmlformats.org/officeDocument/2006/relationships/image"/><Relationship Id="rId23" Target="../media/image29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6420" y="4451044"/>
            <a:ext cx="1201580" cy="1211105"/>
            <a:chOff x="0" y="0"/>
            <a:chExt cx="1898838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83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98838">
                  <a:moveTo>
                    <a:pt x="0" y="0"/>
                  </a:moveTo>
                  <a:lnTo>
                    <a:pt x="1898838" y="0"/>
                  </a:lnTo>
                  <a:lnTo>
                    <a:pt x="18988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7385727" y="5008972"/>
            <a:ext cx="612490" cy="0"/>
          </a:xfrm>
          <a:prstGeom prst="line">
            <a:avLst/>
          </a:prstGeom>
          <a:ln cap="flat" w="47625">
            <a:solidFill>
              <a:srgbClr val="29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29200" y="101917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5096" y="4406992"/>
            <a:ext cx="14877808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124">
                <a:solidFill>
                  <a:srgbClr val="292727"/>
                </a:solidFill>
                <a:latin typeface="Cy Grotesk Grand Demi"/>
              </a:rPr>
              <a:t>Reconocimiento de imágenes mediante aprendizaje profundo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0400" y="2199590"/>
            <a:ext cx="12527201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3600" spc="68">
                <a:solidFill>
                  <a:srgbClr val="292727"/>
                </a:solidFill>
                <a:latin typeface="Cy Grotesk Key"/>
              </a:rPr>
              <a:t>INSTITUTO NEBRIJA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28283" y="7948020"/>
            <a:ext cx="5031434" cy="711047"/>
            <a:chOff x="0" y="0"/>
            <a:chExt cx="6708579" cy="9480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708579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 u="none">
                  <a:solidFill>
                    <a:srgbClr val="292727"/>
                  </a:solidFill>
                  <a:latin typeface="Cy Grotesk Key"/>
                </a:rPr>
                <a:t>Autor: Martín Vilasánchez Freijomil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0283"/>
              <a:ext cx="6708579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292727"/>
                  </a:solidFill>
                  <a:latin typeface="Cy Grotesk Key"/>
                </a:rPr>
                <a:t>Tutor: Rubén González Martín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8003" y="1028700"/>
            <a:ext cx="7178417" cy="8239125"/>
            <a:chOff x="0" y="0"/>
            <a:chExt cx="4395673" cy="5045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5673" cy="5045193"/>
            </a:xfrm>
            <a:custGeom>
              <a:avLst/>
              <a:gdLst/>
              <a:ahLst/>
              <a:cxnLst/>
              <a:rect r="r" b="b" t="t" l="l"/>
              <a:pathLst>
                <a:path h="5045193" w="4395673">
                  <a:moveTo>
                    <a:pt x="0" y="0"/>
                  </a:moveTo>
                  <a:lnTo>
                    <a:pt x="4395673" y="0"/>
                  </a:lnTo>
                  <a:lnTo>
                    <a:pt x="4395673" y="5045193"/>
                  </a:lnTo>
                  <a:lnTo>
                    <a:pt x="0" y="5045193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069612" y="1023938"/>
            <a:ext cx="3016808" cy="2009194"/>
          </a:xfrm>
          <a:custGeom>
            <a:avLst/>
            <a:gdLst/>
            <a:ahLst/>
            <a:cxnLst/>
            <a:rect r="r" b="b" t="t" l="l"/>
            <a:pathLst>
              <a:path h="2009194" w="3016808">
                <a:moveTo>
                  <a:pt x="0" y="0"/>
                </a:moveTo>
                <a:lnTo>
                  <a:pt x="3016808" y="0"/>
                </a:lnTo>
                <a:lnTo>
                  <a:pt x="3016808" y="2009194"/>
                </a:lnTo>
                <a:lnTo>
                  <a:pt x="0" y="200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18055" y="6922817"/>
            <a:ext cx="2968364" cy="2345008"/>
          </a:xfrm>
          <a:custGeom>
            <a:avLst/>
            <a:gdLst/>
            <a:ahLst/>
            <a:cxnLst/>
            <a:rect r="r" b="b" t="t" l="l"/>
            <a:pathLst>
              <a:path h="2345008" w="2968364">
                <a:moveTo>
                  <a:pt x="0" y="0"/>
                </a:moveTo>
                <a:lnTo>
                  <a:pt x="2968365" y="0"/>
                </a:lnTo>
                <a:lnTo>
                  <a:pt x="2968365" y="2345008"/>
                </a:lnTo>
                <a:lnTo>
                  <a:pt x="0" y="23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57205" y="3936946"/>
            <a:ext cx="2920640" cy="2213298"/>
          </a:xfrm>
          <a:custGeom>
            <a:avLst/>
            <a:gdLst/>
            <a:ahLst/>
            <a:cxnLst/>
            <a:rect r="r" b="b" t="t" l="l"/>
            <a:pathLst>
              <a:path h="2213298" w="2920640">
                <a:moveTo>
                  <a:pt x="0" y="0"/>
                </a:moveTo>
                <a:lnTo>
                  <a:pt x="2920640" y="0"/>
                </a:lnTo>
                <a:lnTo>
                  <a:pt x="2920640" y="2213298"/>
                </a:lnTo>
                <a:lnTo>
                  <a:pt x="0" y="221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35799" y="2328650"/>
            <a:ext cx="914065" cy="1408964"/>
          </a:xfrm>
          <a:custGeom>
            <a:avLst/>
            <a:gdLst/>
            <a:ahLst/>
            <a:cxnLst/>
            <a:rect r="r" b="b" t="t" l="l"/>
            <a:pathLst>
              <a:path h="1408964" w="914065">
                <a:moveTo>
                  <a:pt x="0" y="0"/>
                </a:moveTo>
                <a:lnTo>
                  <a:pt x="914065" y="0"/>
                </a:lnTo>
                <a:lnTo>
                  <a:pt x="914065" y="1408964"/>
                </a:lnTo>
                <a:lnTo>
                  <a:pt x="0" y="140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111096">
            <a:off x="13269860" y="3631924"/>
            <a:ext cx="1696391" cy="1015714"/>
          </a:xfrm>
          <a:custGeom>
            <a:avLst/>
            <a:gdLst/>
            <a:ahLst/>
            <a:cxnLst/>
            <a:rect r="r" b="b" t="t" l="l"/>
            <a:pathLst>
              <a:path h="1015714" w="1696391">
                <a:moveTo>
                  <a:pt x="0" y="0"/>
                </a:moveTo>
                <a:lnTo>
                  <a:pt x="1696390" y="0"/>
                </a:lnTo>
                <a:lnTo>
                  <a:pt x="1696390" y="1015713"/>
                </a:lnTo>
                <a:lnTo>
                  <a:pt x="0" y="101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5500" y="1906790"/>
            <a:ext cx="8081883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Conclusiones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8723485">
            <a:off x="13270551" y="5387224"/>
            <a:ext cx="1696391" cy="1015714"/>
          </a:xfrm>
          <a:custGeom>
            <a:avLst/>
            <a:gdLst/>
            <a:ahLst/>
            <a:cxnLst/>
            <a:rect r="r" b="b" t="t" l="l"/>
            <a:pathLst>
              <a:path h="1015714" w="1696391">
                <a:moveTo>
                  <a:pt x="1696391" y="0"/>
                </a:moveTo>
                <a:lnTo>
                  <a:pt x="0" y="0"/>
                </a:lnTo>
                <a:lnTo>
                  <a:pt x="0" y="1015714"/>
                </a:lnTo>
                <a:lnTo>
                  <a:pt x="1696391" y="1015714"/>
                </a:lnTo>
                <a:lnTo>
                  <a:pt x="16963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500" y="5198352"/>
            <a:ext cx="721685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Cy Grotesk Key"/>
              </a:rPr>
              <a:t>ImageNet está formado por 1.000 categorías diferentes, frente a las 10.000 categorías de nuestro modelo.</a:t>
            </a:r>
          </a:p>
          <a:p>
            <a:pPr>
              <a:lnSpc>
                <a:spcPts val="3079"/>
              </a:lnSpc>
            </a:pPr>
          </a:p>
          <a:p>
            <a:pPr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Cy Grotesk Key"/>
              </a:rPr>
              <a:t>La similitud visual entre categorías diferentes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500" y="3455616"/>
            <a:ext cx="695514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92727"/>
                </a:solidFill>
                <a:latin typeface="Cy Grotesk Key"/>
              </a:rPr>
              <a:t>¿porqué no ha funcionado el aprendizaje por transferencia en nuestro caso?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26388" y="3080757"/>
            <a:ext cx="3551700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799">
                <a:solidFill>
                  <a:srgbClr val="FFFFFF"/>
                </a:solidFill>
                <a:latin typeface="Bukhari Script"/>
              </a:rPr>
              <a:t>Pearl-bordered Fritillary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1935" y="6081969"/>
            <a:ext cx="2580605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799">
                <a:solidFill>
                  <a:srgbClr val="FFFFFF"/>
                </a:solidFill>
                <a:latin typeface="Bukhari Script"/>
              </a:rPr>
              <a:t>Pacific Fritillary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38225" y="1028700"/>
            <a:ext cx="13656733" cy="8229600"/>
          </a:xfrm>
          <a:custGeom>
            <a:avLst/>
            <a:gdLst/>
            <a:ahLst/>
            <a:cxnLst/>
            <a:rect r="r" b="b" t="t" l="l"/>
            <a:pathLst>
              <a:path h="8229600" w="13656733">
                <a:moveTo>
                  <a:pt x="0" y="0"/>
                </a:moveTo>
                <a:lnTo>
                  <a:pt x="13656733" y="0"/>
                </a:lnTo>
                <a:lnTo>
                  <a:pt x="136567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98223" y="3803508"/>
            <a:ext cx="835943" cy="869642"/>
          </a:xfrm>
          <a:custGeom>
            <a:avLst/>
            <a:gdLst/>
            <a:ahLst/>
            <a:cxnLst/>
            <a:rect r="r" b="b" t="t" l="l"/>
            <a:pathLst>
              <a:path h="869642" w="835943">
                <a:moveTo>
                  <a:pt x="0" y="0"/>
                </a:moveTo>
                <a:lnTo>
                  <a:pt x="835944" y="0"/>
                </a:lnTo>
                <a:lnTo>
                  <a:pt x="835944" y="869642"/>
                </a:lnTo>
                <a:lnTo>
                  <a:pt x="0" y="8696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7313834"/>
            <a:chOff x="0" y="0"/>
            <a:chExt cx="11198579" cy="447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98579" cy="4478595"/>
            </a:xfrm>
            <a:custGeom>
              <a:avLst/>
              <a:gdLst/>
              <a:ahLst/>
              <a:cxnLst/>
              <a:rect r="r" b="b" t="t" l="l"/>
              <a:pathLst>
                <a:path h="4478595" w="11198579">
                  <a:moveTo>
                    <a:pt x="0" y="0"/>
                  </a:moveTo>
                  <a:lnTo>
                    <a:pt x="11198579" y="0"/>
                  </a:lnTo>
                  <a:lnTo>
                    <a:pt x="11198579" y="4478595"/>
                  </a:lnTo>
                  <a:lnTo>
                    <a:pt x="0" y="4478595"/>
                  </a:lnTo>
                  <a:close/>
                </a:path>
              </a:pathLst>
            </a:custGeom>
            <a:solidFill>
              <a:srgbClr val="CE043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43028" y="7651654"/>
            <a:ext cx="5031434" cy="795982"/>
            <a:chOff x="0" y="0"/>
            <a:chExt cx="12097773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9777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097772">
                  <a:moveTo>
                    <a:pt x="0" y="0"/>
                  </a:moveTo>
                  <a:lnTo>
                    <a:pt x="0" y="1913890"/>
                  </a:lnTo>
                  <a:lnTo>
                    <a:pt x="12097772" y="1913890"/>
                  </a:lnTo>
                  <a:lnTo>
                    <a:pt x="12097772" y="0"/>
                  </a:lnTo>
                  <a:lnTo>
                    <a:pt x="0" y="0"/>
                  </a:lnTo>
                  <a:close/>
                  <a:moveTo>
                    <a:pt x="1203681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2036813" y="59690"/>
                  </a:lnTo>
                  <a:lnTo>
                    <a:pt x="12036813" y="1852930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9673522" y="8044882"/>
            <a:ext cx="502367" cy="0"/>
          </a:xfrm>
          <a:prstGeom prst="line">
            <a:avLst/>
          </a:prstGeom>
          <a:ln cap="flat" w="1905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3793120" y="5424869"/>
            <a:ext cx="11538498" cy="101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7400" spc="-192">
                <a:solidFill>
                  <a:srgbClr val="FFFFFF"/>
                </a:solidFill>
                <a:latin typeface="Cy Grotesk Grand Demi"/>
              </a:rPr>
              <a:t>Muchas gracias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8593906" y="9221590"/>
            <a:ext cx="1118636" cy="1211105"/>
            <a:chOff x="0" y="0"/>
            <a:chExt cx="1767762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77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767762">
                  <a:moveTo>
                    <a:pt x="0" y="0"/>
                  </a:moveTo>
                  <a:lnTo>
                    <a:pt x="1767762" y="0"/>
                  </a:lnTo>
                  <a:lnTo>
                    <a:pt x="176776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12" id="12"/>
          <p:cNvSpPr/>
          <p:nvPr/>
        </p:nvSpPr>
        <p:spPr>
          <a:xfrm rot="-5400000">
            <a:off x="8870792" y="9753600"/>
            <a:ext cx="612490" cy="0"/>
          </a:xfrm>
          <a:prstGeom prst="line">
            <a:avLst/>
          </a:prstGeom>
          <a:ln cap="flat" w="47625">
            <a:solidFill>
              <a:srgbClr val="29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379580" y="0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0" y="0"/>
                </a:lnTo>
                <a:lnTo>
                  <a:pt x="5509790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90756" y="7893785"/>
            <a:ext cx="226799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76">
                <a:solidFill>
                  <a:srgbClr val="292727"/>
                </a:solidFill>
                <a:latin typeface="Cy Grotesk Key Bold"/>
              </a:rPr>
              <a:t>JUNIO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4990" y="7893785"/>
            <a:ext cx="75520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spc="76">
                <a:solidFill>
                  <a:srgbClr val="292727"/>
                </a:solidFill>
                <a:latin typeface="Cy Grotesk Key Bold"/>
              </a:rPr>
              <a:t>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269539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007936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937662"/>
            <a:ext cx="4590965" cy="107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13"/>
              </a:lnSpc>
            </a:pPr>
            <a:r>
              <a:rPr lang="en-US" sz="7399" spc="-192">
                <a:solidFill>
                  <a:srgbClr val="292727"/>
                </a:solidFill>
                <a:latin typeface="Cy Grotesk Key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6076"/>
            <a:ext cx="6267589" cy="287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Introducción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Objetivos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Enfoque y método seguido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Marco teórico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Resultados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Conclusiones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86871" y="114595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12874" y="3465981"/>
            <a:ext cx="85998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Exploraremos el reconocimiento automático de imágenes, cuya finalidad es construir un clasificador que sea capaz de distinguir entre diez mil clases de seres vivos.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2874" y="1956525"/>
            <a:ext cx="9291139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Introducción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2874" y="5262948"/>
            <a:ext cx="8366601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Haremos uso de redes neuronales convolucionales (CNN) para la construcción de nuestro modelo. </a:t>
            </a:r>
          </a:p>
          <a:p>
            <a:pPr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El conjunto de datos que utilizaremos para entrenar y validar nuestro modelo ha sido descargado de</a:t>
            </a:r>
            <a:r>
              <a:rPr lang="en-US" sz="2200">
                <a:solidFill>
                  <a:srgbClr val="292727"/>
                </a:solidFill>
                <a:latin typeface="Cy Grotesk Key Bold"/>
              </a:rPr>
              <a:t> “iNat Challenge 2021 - FGVC8”.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604013" y="1038225"/>
            <a:ext cx="7334507" cy="3499104"/>
          </a:xfrm>
          <a:custGeom>
            <a:avLst/>
            <a:gdLst/>
            <a:ahLst/>
            <a:cxnLst/>
            <a:rect r="r" b="b" t="t" l="l"/>
            <a:pathLst>
              <a:path h="3499104" w="7334507">
                <a:moveTo>
                  <a:pt x="0" y="0"/>
                </a:moveTo>
                <a:lnTo>
                  <a:pt x="7334507" y="0"/>
                </a:lnTo>
                <a:lnTo>
                  <a:pt x="7334507" y="3499104"/>
                </a:lnTo>
                <a:lnTo>
                  <a:pt x="0" y="3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04013" y="5077111"/>
            <a:ext cx="7329131" cy="3628441"/>
          </a:xfrm>
          <a:custGeom>
            <a:avLst/>
            <a:gdLst/>
            <a:ahLst/>
            <a:cxnLst/>
            <a:rect r="r" b="b" t="t" l="l"/>
            <a:pathLst>
              <a:path h="3628441" w="7329131">
                <a:moveTo>
                  <a:pt x="0" y="0"/>
                </a:moveTo>
                <a:lnTo>
                  <a:pt x="7329131" y="0"/>
                </a:lnTo>
                <a:lnTo>
                  <a:pt x="7329131" y="3628441"/>
                </a:lnTo>
                <a:lnTo>
                  <a:pt x="0" y="3628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04013" y="4438234"/>
            <a:ext cx="7334507" cy="61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Lato Bold Bold"/>
              </a:rPr>
              <a:t>Conjunto de entrenamiento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04013" y="8651843"/>
            <a:ext cx="7334507" cy="61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Lato Bold Bold"/>
              </a:rPr>
              <a:t>Conjunto de validación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10" y="0"/>
            <a:ext cx="18458510" cy="10287000"/>
            <a:chOff x="0" y="0"/>
            <a:chExt cx="24611346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0" y="1358900"/>
              <a:ext cx="24611346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2344400"/>
              <a:ext cx="24611346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16157589" y="6851650"/>
              <a:ext cx="13716000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25289" cy="5143500"/>
            <a:chOff x="0" y="0"/>
            <a:chExt cx="4179437" cy="314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79437" cy="3149600"/>
            </a:xfrm>
            <a:custGeom>
              <a:avLst/>
              <a:gdLst/>
              <a:ahLst/>
              <a:cxnLst/>
              <a:rect r="r" b="b" t="t" l="l"/>
              <a:pathLst>
                <a:path h="3149600" w="4179437">
                  <a:moveTo>
                    <a:pt x="0" y="0"/>
                  </a:moveTo>
                  <a:lnTo>
                    <a:pt x="4179437" y="0"/>
                  </a:lnTo>
                  <a:lnTo>
                    <a:pt x="4179437" y="3149600"/>
                  </a:lnTo>
                  <a:lnTo>
                    <a:pt x="0" y="314960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6831295" cy="5143500"/>
            <a:chOff x="0" y="0"/>
            <a:chExt cx="9108394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24121" t="0" r="24121" b="0"/>
            <a:stretch>
              <a:fillRect/>
            </a:stretch>
          </p:blipFill>
          <p:spPr>
            <a:xfrm flipH="false" flipV="false">
              <a:off x="0" y="0"/>
              <a:ext cx="9108394" cy="68580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6006" y="5143500"/>
            <a:ext cx="6825289" cy="5143500"/>
            <a:chOff x="0" y="0"/>
            <a:chExt cx="9100386" cy="68580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2678" t="0" r="12678" b="0"/>
            <a:stretch>
              <a:fillRect/>
            </a:stretch>
          </p:blipFill>
          <p:spPr>
            <a:xfrm flipH="false" flipV="false">
              <a:off x="0" y="0"/>
              <a:ext cx="9100386" cy="68580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9568785" y="3151889"/>
            <a:ext cx="7236581" cy="1422943"/>
            <a:chOff x="0" y="0"/>
            <a:chExt cx="9648775" cy="189725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198544" cy="106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Desarrollar un clasificador basado en redes neuronales convolucionales.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86269"/>
              <a:ext cx="9648775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292727"/>
                  </a:solidFill>
                  <a:latin typeface="Cy Grotesk Key"/>
                </a:rPr>
                <a:t>Comprender el funcionamiento de diferentes modelos de redes neuronales convolucionales y entrenarlos.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50347" y="1399202"/>
            <a:ext cx="9155020" cy="125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292727"/>
                </a:solidFill>
                <a:latin typeface="Cy Grotesk Key Bold"/>
              </a:rPr>
              <a:t>Implementar un clasificador de imágenes, capaz de reconocer y clasificar imágenes de seres vivos: animales, hongos y plantas.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68785" y="4831919"/>
            <a:ext cx="7236581" cy="1046827"/>
            <a:chOff x="0" y="0"/>
            <a:chExt cx="9648775" cy="139576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9198544" cy="515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Establecer criterios de seleccion del modelo.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29208"/>
              <a:ext cx="9648775" cy="76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Analizar los resultados de los entrenamientos de los diferentes modelos.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68785" y="6135920"/>
            <a:ext cx="7236581" cy="1457479"/>
            <a:chOff x="0" y="0"/>
            <a:chExt cx="9648775" cy="19433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9198544" cy="106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Utilizar frameworks y librerías relacionadas con el aprendizaje profundo.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76744"/>
              <a:ext cx="9648775" cy="76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Familiarizarse con el manejo de las herramientas con mayor implantación dentro del aprendizaje profundo.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11695" y="3482191"/>
            <a:ext cx="5401900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6399" spc="-166">
                <a:solidFill>
                  <a:srgbClr val="EFEFEF"/>
                </a:solidFill>
                <a:latin typeface="Cy Grotesk Grand Demi"/>
              </a:rPr>
              <a:t>Objetivos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25175" y="7732915"/>
            <a:ext cx="987547" cy="987547"/>
            <a:chOff x="0" y="0"/>
            <a:chExt cx="1316729" cy="13167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325175" y="6370886"/>
            <a:ext cx="987547" cy="987547"/>
            <a:chOff x="0" y="0"/>
            <a:chExt cx="1316729" cy="13167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68785" y="7850574"/>
            <a:ext cx="7236581" cy="752229"/>
            <a:chOff x="0" y="0"/>
            <a:chExt cx="9648775" cy="1002971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9198544" cy="515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Hacer una prueba de concepto.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29208"/>
              <a:ext cx="9648775" cy="373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Desarrollar una aplicación web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325175" y="4938672"/>
            <a:ext cx="987547" cy="987547"/>
            <a:chOff x="0" y="0"/>
            <a:chExt cx="1316729" cy="13167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325175" y="3369586"/>
            <a:ext cx="987547" cy="987547"/>
            <a:chOff x="0" y="0"/>
            <a:chExt cx="1316729" cy="13167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9656" y="3958051"/>
            <a:ext cx="772908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Estudio de las redes CNN y sus diferentes arquitecturas.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Análisis del conjunto de datos.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Pre-procesado del conjunto de datos e implementación de los modelos.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Entrenamiento y selección del modelo.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Prueba de concepto: desarrollo de una aplicación web.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29656" y="1741393"/>
            <a:ext cx="7729089" cy="158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>
                <a:solidFill>
                  <a:srgbClr val="292727"/>
                </a:solidFill>
                <a:latin typeface="Cy Grotesk Grand Demi"/>
              </a:rPr>
              <a:t>Enfoque y método seguido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237283" y="1028700"/>
            <a:ext cx="8849137" cy="7205761"/>
            <a:chOff x="0" y="0"/>
            <a:chExt cx="11798849" cy="9607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145226" y="3454571"/>
              <a:ext cx="4308592" cy="2464635"/>
            </a:xfrm>
            <a:custGeom>
              <a:avLst/>
              <a:gdLst/>
              <a:ahLst/>
              <a:cxnLst/>
              <a:rect r="r" b="b" t="t" l="l"/>
              <a:pathLst>
                <a:path h="2464635" w="4308592">
                  <a:moveTo>
                    <a:pt x="0" y="0"/>
                  </a:moveTo>
                  <a:lnTo>
                    <a:pt x="4308592" y="0"/>
                  </a:lnTo>
                  <a:lnTo>
                    <a:pt x="4308592" y="2464635"/>
                  </a:lnTo>
                  <a:lnTo>
                    <a:pt x="0" y="2464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19974" y="641827"/>
              <a:ext cx="2993469" cy="727510"/>
              <a:chOff x="0" y="0"/>
              <a:chExt cx="1709328" cy="41542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38100" y="44450"/>
                <a:ext cx="1672498" cy="370972"/>
              </a:xfrm>
              <a:custGeom>
                <a:avLst/>
                <a:gdLst/>
                <a:ahLst/>
                <a:cxnLst/>
                <a:rect r="r" b="b" t="t" l="l"/>
                <a:pathLst>
                  <a:path h="370972" w="1672498">
                    <a:moveTo>
                      <a:pt x="2540" y="340492"/>
                    </a:moveTo>
                    <a:cubicBezTo>
                      <a:pt x="0" y="349382"/>
                      <a:pt x="5080" y="355732"/>
                      <a:pt x="13769" y="357002"/>
                    </a:cubicBezTo>
                    <a:cubicBezTo>
                      <a:pt x="23694" y="358272"/>
                      <a:pt x="32379" y="358272"/>
                      <a:pt x="42305" y="358272"/>
                    </a:cubicBezTo>
                    <a:cubicBezTo>
                      <a:pt x="82007" y="359542"/>
                      <a:pt x="121709" y="359542"/>
                      <a:pt x="162652" y="360812"/>
                    </a:cubicBezTo>
                    <a:cubicBezTo>
                      <a:pt x="184984" y="362082"/>
                      <a:pt x="207316" y="363352"/>
                      <a:pt x="228408" y="364622"/>
                    </a:cubicBezTo>
                    <a:cubicBezTo>
                      <a:pt x="265629" y="365892"/>
                      <a:pt x="301609" y="365892"/>
                      <a:pt x="338829" y="367162"/>
                    </a:cubicBezTo>
                    <a:cubicBezTo>
                      <a:pt x="353718" y="367162"/>
                      <a:pt x="367365" y="367162"/>
                      <a:pt x="382253" y="365892"/>
                    </a:cubicBezTo>
                    <a:cubicBezTo>
                      <a:pt x="388457" y="365892"/>
                      <a:pt x="395901" y="364622"/>
                      <a:pt x="402104" y="364622"/>
                    </a:cubicBezTo>
                    <a:cubicBezTo>
                      <a:pt x="426918" y="365892"/>
                      <a:pt x="923193" y="357002"/>
                      <a:pt x="948007" y="358272"/>
                    </a:cubicBezTo>
                    <a:cubicBezTo>
                      <a:pt x="982747" y="359542"/>
                      <a:pt x="1078280" y="359542"/>
                      <a:pt x="1113019" y="359542"/>
                    </a:cubicBezTo>
                    <a:cubicBezTo>
                      <a:pt x="1126666" y="359542"/>
                      <a:pt x="1139073" y="358272"/>
                      <a:pt x="1152721" y="358272"/>
                    </a:cubicBezTo>
                    <a:lnTo>
                      <a:pt x="1219718" y="362082"/>
                    </a:lnTo>
                    <a:cubicBezTo>
                      <a:pt x="1268105" y="364622"/>
                      <a:pt x="1315251" y="362082"/>
                      <a:pt x="1363638" y="365892"/>
                    </a:cubicBezTo>
                    <a:cubicBezTo>
                      <a:pt x="1444283" y="370972"/>
                      <a:pt x="1526168" y="364622"/>
                      <a:pt x="1607728" y="369702"/>
                    </a:cubicBezTo>
                    <a:cubicBezTo>
                      <a:pt x="1628048" y="370972"/>
                      <a:pt x="1648368" y="369702"/>
                      <a:pt x="1671228" y="369702"/>
                    </a:cubicBezTo>
                    <a:lnTo>
                      <a:pt x="1671228" y="310012"/>
                    </a:lnTo>
                    <a:cubicBezTo>
                      <a:pt x="1669958" y="275284"/>
                      <a:pt x="1668688" y="264844"/>
                      <a:pt x="1668688" y="253751"/>
                    </a:cubicBezTo>
                    <a:cubicBezTo>
                      <a:pt x="1668688" y="240917"/>
                      <a:pt x="1672498" y="227867"/>
                      <a:pt x="1666148" y="215033"/>
                    </a:cubicBezTo>
                    <a:cubicBezTo>
                      <a:pt x="1658528" y="206550"/>
                      <a:pt x="1647098" y="39284"/>
                      <a:pt x="1647098" y="30801"/>
                    </a:cubicBezTo>
                    <a:cubicBezTo>
                      <a:pt x="1644558" y="24928"/>
                      <a:pt x="1643288" y="18838"/>
                      <a:pt x="1640748" y="12965"/>
                    </a:cubicBezTo>
                    <a:cubicBezTo>
                      <a:pt x="1640748" y="11225"/>
                      <a:pt x="1639478" y="9485"/>
                      <a:pt x="1638208" y="6350"/>
                    </a:cubicBezTo>
                    <a:cubicBezTo>
                      <a:pt x="1628048" y="3810"/>
                      <a:pt x="1619158" y="2540"/>
                      <a:pt x="1608998" y="1270"/>
                    </a:cubicBezTo>
                    <a:cubicBezTo>
                      <a:pt x="1601378" y="0"/>
                      <a:pt x="1593758" y="1270"/>
                      <a:pt x="1587408" y="1270"/>
                    </a:cubicBezTo>
                    <a:lnTo>
                      <a:pt x="7565" y="6350"/>
                    </a:lnTo>
                    <a:lnTo>
                      <a:pt x="2540" y="340492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1430" y="16510"/>
                <a:ext cx="1648368" cy="360812"/>
              </a:xfrm>
              <a:custGeom>
                <a:avLst/>
                <a:gdLst/>
                <a:ahLst/>
                <a:cxnLst/>
                <a:rect r="r" b="b" t="t" l="l"/>
                <a:pathLst>
                  <a:path h="360812" w="1648368">
                    <a:moveTo>
                      <a:pt x="1648368" y="360812"/>
                    </a:moveTo>
                    <a:lnTo>
                      <a:pt x="0" y="353192"/>
                    </a:lnTo>
                    <a:lnTo>
                      <a:pt x="0" y="131825"/>
                    </a:lnTo>
                    <a:lnTo>
                      <a:pt x="7620" y="20320"/>
                    </a:lnTo>
                    <a:lnTo>
                      <a:pt x="819591" y="0"/>
                    </a:lnTo>
                    <a:lnTo>
                      <a:pt x="1626778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3810" y="0"/>
                <a:ext cx="1677578" cy="387482"/>
              </a:xfrm>
              <a:custGeom>
                <a:avLst/>
                <a:gdLst/>
                <a:ahLst/>
                <a:cxnLst/>
                <a:rect r="r" b="b" t="t" l="l"/>
                <a:pathLst>
                  <a:path h="387482" w="1677578">
                    <a:moveTo>
                      <a:pt x="1643288" y="21590"/>
                    </a:moveTo>
                    <a:cubicBezTo>
                      <a:pt x="1644558" y="34290"/>
                      <a:pt x="1644558" y="44450"/>
                      <a:pt x="1645828" y="52412"/>
                    </a:cubicBezTo>
                    <a:cubicBezTo>
                      <a:pt x="1648368" y="58285"/>
                      <a:pt x="1649638" y="64375"/>
                      <a:pt x="1652178" y="70248"/>
                    </a:cubicBezTo>
                    <a:cubicBezTo>
                      <a:pt x="1652178" y="78731"/>
                      <a:pt x="1664878" y="245998"/>
                      <a:pt x="1671228" y="254481"/>
                    </a:cubicBezTo>
                    <a:cubicBezTo>
                      <a:pt x="1677578" y="267314"/>
                      <a:pt x="1673768" y="280365"/>
                      <a:pt x="1673768" y="293198"/>
                    </a:cubicBezTo>
                    <a:cubicBezTo>
                      <a:pt x="1673768" y="304508"/>
                      <a:pt x="1675038" y="314949"/>
                      <a:pt x="1676308" y="326522"/>
                    </a:cubicBezTo>
                    <a:lnTo>
                      <a:pt x="1676308" y="386212"/>
                    </a:lnTo>
                    <a:cubicBezTo>
                      <a:pt x="1653448" y="386212"/>
                      <a:pt x="1633128" y="387482"/>
                      <a:pt x="1612808" y="386212"/>
                    </a:cubicBezTo>
                    <a:cubicBezTo>
                      <a:pt x="1532098" y="381132"/>
                      <a:pt x="1450213" y="387482"/>
                      <a:pt x="1369568" y="382402"/>
                    </a:cubicBezTo>
                    <a:cubicBezTo>
                      <a:pt x="1321181" y="378592"/>
                      <a:pt x="1274035" y="381132"/>
                      <a:pt x="1225648" y="378592"/>
                    </a:cubicBezTo>
                    <a:lnTo>
                      <a:pt x="1158651" y="374782"/>
                    </a:lnTo>
                    <a:cubicBezTo>
                      <a:pt x="1145003" y="374782"/>
                      <a:pt x="1132596" y="376052"/>
                      <a:pt x="1118949" y="376052"/>
                    </a:cubicBezTo>
                    <a:cubicBezTo>
                      <a:pt x="1084210" y="374782"/>
                      <a:pt x="988677" y="376052"/>
                      <a:pt x="953937" y="374782"/>
                    </a:cubicBezTo>
                    <a:cubicBezTo>
                      <a:pt x="929123" y="373512"/>
                      <a:pt x="432848" y="382402"/>
                      <a:pt x="408034" y="381132"/>
                    </a:cubicBezTo>
                    <a:cubicBezTo>
                      <a:pt x="401831" y="381132"/>
                      <a:pt x="394387" y="382402"/>
                      <a:pt x="388183" y="382402"/>
                    </a:cubicBezTo>
                    <a:cubicBezTo>
                      <a:pt x="373295" y="382402"/>
                      <a:pt x="359648" y="383672"/>
                      <a:pt x="344759" y="383672"/>
                    </a:cubicBezTo>
                    <a:cubicBezTo>
                      <a:pt x="307539" y="383672"/>
                      <a:pt x="271559" y="382402"/>
                      <a:pt x="234338" y="381132"/>
                    </a:cubicBezTo>
                    <a:cubicBezTo>
                      <a:pt x="212006" y="379862"/>
                      <a:pt x="189673" y="378592"/>
                      <a:pt x="168582" y="377322"/>
                    </a:cubicBezTo>
                    <a:cubicBezTo>
                      <a:pt x="128880" y="376052"/>
                      <a:pt x="89177" y="374782"/>
                      <a:pt x="48235" y="374782"/>
                    </a:cubicBezTo>
                    <a:cubicBezTo>
                      <a:pt x="38100" y="374782"/>
                      <a:pt x="29210" y="374782"/>
                      <a:pt x="19050" y="373512"/>
                    </a:cubicBezTo>
                    <a:cubicBezTo>
                      <a:pt x="10160" y="372242"/>
                      <a:pt x="5080" y="365892"/>
                      <a:pt x="7620" y="357002"/>
                    </a:cubicBezTo>
                    <a:cubicBezTo>
                      <a:pt x="16510" y="325825"/>
                      <a:pt x="12700" y="320387"/>
                      <a:pt x="11430" y="314731"/>
                    </a:cubicBezTo>
                    <a:cubicBezTo>
                      <a:pt x="10160" y="303203"/>
                      <a:pt x="6350" y="291893"/>
                      <a:pt x="7620" y="280365"/>
                    </a:cubicBezTo>
                    <a:cubicBezTo>
                      <a:pt x="5080" y="266009"/>
                      <a:pt x="0" y="88302"/>
                      <a:pt x="7620" y="73728"/>
                    </a:cubicBezTo>
                    <a:cubicBezTo>
                      <a:pt x="8890" y="70901"/>
                      <a:pt x="7620" y="67856"/>
                      <a:pt x="8890" y="65028"/>
                    </a:cubicBezTo>
                    <a:cubicBezTo>
                      <a:pt x="10160" y="60460"/>
                      <a:pt x="12700" y="5545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160" y="30480"/>
                      <a:pt x="78011" y="29210"/>
                    </a:cubicBezTo>
                    <a:cubicBezTo>
                      <a:pt x="111510" y="25400"/>
                      <a:pt x="145008" y="22860"/>
                      <a:pt x="179748" y="20320"/>
                    </a:cubicBezTo>
                    <a:cubicBezTo>
                      <a:pt x="203321" y="17780"/>
                      <a:pt x="226894" y="16510"/>
                      <a:pt x="249226" y="13970"/>
                    </a:cubicBezTo>
                    <a:cubicBezTo>
                      <a:pt x="271559" y="11430"/>
                      <a:pt x="295132" y="8890"/>
                      <a:pt x="317464" y="8890"/>
                    </a:cubicBezTo>
                    <a:cubicBezTo>
                      <a:pt x="342278" y="7620"/>
                      <a:pt x="367092" y="10160"/>
                      <a:pt x="391905" y="8890"/>
                    </a:cubicBezTo>
                    <a:cubicBezTo>
                      <a:pt x="422923" y="8890"/>
                      <a:pt x="984954" y="6350"/>
                      <a:pt x="1015972" y="5080"/>
                    </a:cubicBezTo>
                    <a:cubicBezTo>
                      <a:pt x="1045748" y="3810"/>
                      <a:pt x="1075525" y="2540"/>
                      <a:pt x="1106542" y="2540"/>
                    </a:cubicBezTo>
                    <a:cubicBezTo>
                      <a:pt x="1157410" y="1270"/>
                      <a:pt x="1207038" y="0"/>
                      <a:pt x="1257906" y="0"/>
                    </a:cubicBezTo>
                    <a:cubicBezTo>
                      <a:pt x="1278998" y="0"/>
                      <a:pt x="1301330" y="2540"/>
                      <a:pt x="1322422" y="2540"/>
                    </a:cubicBezTo>
                    <a:cubicBezTo>
                      <a:pt x="1380734" y="3810"/>
                      <a:pt x="1440287" y="5080"/>
                      <a:pt x="1498599" y="7620"/>
                    </a:cubicBezTo>
                    <a:cubicBezTo>
                      <a:pt x="1529617" y="8890"/>
                      <a:pt x="1560634" y="12700"/>
                      <a:pt x="1591651" y="16510"/>
                    </a:cubicBezTo>
                    <a:lnTo>
                      <a:pt x="1612808" y="16510"/>
                    </a:lnTo>
                    <a:cubicBezTo>
                      <a:pt x="1624238" y="17780"/>
                      <a:pt x="1633128" y="20320"/>
                      <a:pt x="1643288" y="21590"/>
                    </a:cubicBezTo>
                    <a:close/>
                    <a:moveTo>
                      <a:pt x="1653448" y="369702"/>
                    </a:moveTo>
                    <a:cubicBezTo>
                      <a:pt x="1654718" y="353192"/>
                      <a:pt x="1655988" y="340492"/>
                      <a:pt x="1655988" y="327792"/>
                    </a:cubicBezTo>
                    <a:cubicBezTo>
                      <a:pt x="1654718" y="313861"/>
                      <a:pt x="1653448" y="302333"/>
                      <a:pt x="1653448" y="289935"/>
                    </a:cubicBezTo>
                    <a:cubicBezTo>
                      <a:pt x="1653448" y="284280"/>
                      <a:pt x="1655988" y="278625"/>
                      <a:pt x="1654718" y="272969"/>
                    </a:cubicBezTo>
                    <a:cubicBezTo>
                      <a:pt x="1654718" y="267749"/>
                      <a:pt x="1653448" y="262311"/>
                      <a:pt x="1652178" y="257091"/>
                    </a:cubicBezTo>
                    <a:cubicBezTo>
                      <a:pt x="1647098" y="249043"/>
                      <a:pt x="1635668" y="82429"/>
                      <a:pt x="1635668" y="74381"/>
                    </a:cubicBezTo>
                    <a:cubicBezTo>
                      <a:pt x="1633128" y="67638"/>
                      <a:pt x="1630588" y="60678"/>
                      <a:pt x="1628048" y="53935"/>
                    </a:cubicBezTo>
                    <a:cubicBezTo>
                      <a:pt x="1626778" y="44450"/>
                      <a:pt x="1625508" y="43180"/>
                      <a:pt x="1609021" y="41910"/>
                    </a:cubicBezTo>
                    <a:cubicBezTo>
                      <a:pt x="1605299" y="41910"/>
                      <a:pt x="1602817" y="41910"/>
                      <a:pt x="1599095" y="40640"/>
                    </a:cubicBezTo>
                    <a:cubicBezTo>
                      <a:pt x="1568078" y="36830"/>
                      <a:pt x="1535820" y="31750"/>
                      <a:pt x="1504803" y="30480"/>
                    </a:cubicBezTo>
                    <a:cubicBezTo>
                      <a:pt x="1429121" y="26670"/>
                      <a:pt x="1352198" y="25400"/>
                      <a:pt x="1276516" y="22860"/>
                    </a:cubicBezTo>
                    <a:lnTo>
                      <a:pt x="1187187" y="22860"/>
                    </a:lnTo>
                    <a:cubicBezTo>
                      <a:pt x="1147485" y="22860"/>
                      <a:pt x="1107783" y="22860"/>
                      <a:pt x="1069321" y="24130"/>
                    </a:cubicBezTo>
                    <a:cubicBezTo>
                      <a:pt x="1035823" y="25400"/>
                      <a:pt x="471310" y="29210"/>
                      <a:pt x="437811" y="29210"/>
                    </a:cubicBezTo>
                    <a:cubicBezTo>
                      <a:pt x="383221" y="29210"/>
                      <a:pt x="328630" y="26670"/>
                      <a:pt x="274040" y="33020"/>
                    </a:cubicBezTo>
                    <a:cubicBezTo>
                      <a:pt x="245504" y="36830"/>
                      <a:pt x="218209" y="36830"/>
                      <a:pt x="190914" y="38100"/>
                    </a:cubicBezTo>
                    <a:cubicBezTo>
                      <a:pt x="143768" y="41910"/>
                      <a:pt x="96622" y="45720"/>
                      <a:pt x="49475" y="50800"/>
                    </a:cubicBezTo>
                    <a:cubicBezTo>
                      <a:pt x="36830" y="50800"/>
                      <a:pt x="34290" y="52195"/>
                      <a:pt x="33020" y="54805"/>
                    </a:cubicBezTo>
                    <a:cubicBezTo>
                      <a:pt x="31750" y="58720"/>
                      <a:pt x="31750" y="62635"/>
                      <a:pt x="30480" y="66550"/>
                    </a:cubicBezTo>
                    <a:cubicBezTo>
                      <a:pt x="29210" y="73076"/>
                      <a:pt x="26670" y="79384"/>
                      <a:pt x="25400" y="85909"/>
                    </a:cubicBezTo>
                    <a:cubicBezTo>
                      <a:pt x="20320" y="92869"/>
                      <a:pt x="26670" y="262964"/>
                      <a:pt x="29210" y="269924"/>
                    </a:cubicBezTo>
                    <a:cubicBezTo>
                      <a:pt x="29210" y="277319"/>
                      <a:pt x="29210" y="284932"/>
                      <a:pt x="30480" y="292328"/>
                    </a:cubicBezTo>
                    <a:cubicBezTo>
                      <a:pt x="30480" y="297766"/>
                      <a:pt x="33020" y="303203"/>
                      <a:pt x="33020" y="308641"/>
                    </a:cubicBezTo>
                    <a:cubicBezTo>
                      <a:pt x="33020" y="314514"/>
                      <a:pt x="33020" y="320387"/>
                      <a:pt x="31750" y="327792"/>
                    </a:cubicBezTo>
                    <a:lnTo>
                      <a:pt x="31750" y="337952"/>
                    </a:lnTo>
                    <a:cubicBezTo>
                      <a:pt x="31750" y="348112"/>
                      <a:pt x="35560" y="351922"/>
                      <a:pt x="44450" y="351922"/>
                    </a:cubicBezTo>
                    <a:cubicBezTo>
                      <a:pt x="60642" y="351922"/>
                      <a:pt x="78011" y="353192"/>
                      <a:pt x="94140" y="353192"/>
                    </a:cubicBezTo>
                    <a:cubicBezTo>
                      <a:pt x="117713" y="353192"/>
                      <a:pt x="142527" y="350652"/>
                      <a:pt x="166100" y="353192"/>
                    </a:cubicBezTo>
                    <a:cubicBezTo>
                      <a:pt x="204562" y="357002"/>
                      <a:pt x="243023" y="359542"/>
                      <a:pt x="281484" y="358272"/>
                    </a:cubicBezTo>
                    <a:cubicBezTo>
                      <a:pt x="306298" y="357002"/>
                      <a:pt x="329871" y="359542"/>
                      <a:pt x="354685" y="359542"/>
                    </a:cubicBezTo>
                    <a:cubicBezTo>
                      <a:pt x="390665" y="359542"/>
                      <a:pt x="426645" y="358272"/>
                      <a:pt x="462625" y="359542"/>
                    </a:cubicBezTo>
                    <a:cubicBezTo>
                      <a:pt x="515974" y="360812"/>
                      <a:pt x="1101579" y="350652"/>
                      <a:pt x="1156170" y="353192"/>
                    </a:cubicBezTo>
                    <a:cubicBezTo>
                      <a:pt x="1179743" y="354462"/>
                      <a:pt x="1203316" y="355732"/>
                      <a:pt x="1225648" y="355732"/>
                    </a:cubicBezTo>
                    <a:cubicBezTo>
                      <a:pt x="1266591" y="358272"/>
                      <a:pt x="1306293" y="354462"/>
                      <a:pt x="1347235" y="358272"/>
                    </a:cubicBezTo>
                    <a:cubicBezTo>
                      <a:pt x="1380734" y="360812"/>
                      <a:pt x="1414233" y="360812"/>
                      <a:pt x="1447731" y="363352"/>
                    </a:cubicBezTo>
                    <a:cubicBezTo>
                      <a:pt x="1497359" y="367162"/>
                      <a:pt x="1546986" y="369702"/>
                      <a:pt x="1596614" y="370972"/>
                    </a:cubicBezTo>
                    <a:cubicBezTo>
                      <a:pt x="1615348" y="370972"/>
                      <a:pt x="1633128" y="369702"/>
                      <a:pt x="1653448" y="369702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6304977" y="611485"/>
              <a:ext cx="2993469" cy="727510"/>
              <a:chOff x="0" y="0"/>
              <a:chExt cx="1709328" cy="4154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38100" y="44450"/>
                <a:ext cx="1672498" cy="370972"/>
              </a:xfrm>
              <a:custGeom>
                <a:avLst/>
                <a:gdLst/>
                <a:ahLst/>
                <a:cxnLst/>
                <a:rect r="r" b="b" t="t" l="l"/>
                <a:pathLst>
                  <a:path h="370972" w="1672498">
                    <a:moveTo>
                      <a:pt x="2540" y="340492"/>
                    </a:moveTo>
                    <a:cubicBezTo>
                      <a:pt x="0" y="349382"/>
                      <a:pt x="5080" y="355732"/>
                      <a:pt x="13769" y="357002"/>
                    </a:cubicBezTo>
                    <a:cubicBezTo>
                      <a:pt x="23694" y="358272"/>
                      <a:pt x="32379" y="358272"/>
                      <a:pt x="42305" y="358272"/>
                    </a:cubicBezTo>
                    <a:cubicBezTo>
                      <a:pt x="82007" y="359542"/>
                      <a:pt x="121709" y="359542"/>
                      <a:pt x="162652" y="360812"/>
                    </a:cubicBezTo>
                    <a:cubicBezTo>
                      <a:pt x="184984" y="362082"/>
                      <a:pt x="207316" y="363352"/>
                      <a:pt x="228408" y="364622"/>
                    </a:cubicBezTo>
                    <a:cubicBezTo>
                      <a:pt x="265629" y="365892"/>
                      <a:pt x="301609" y="365892"/>
                      <a:pt x="338829" y="367162"/>
                    </a:cubicBezTo>
                    <a:cubicBezTo>
                      <a:pt x="353718" y="367162"/>
                      <a:pt x="367365" y="367162"/>
                      <a:pt x="382253" y="365892"/>
                    </a:cubicBezTo>
                    <a:cubicBezTo>
                      <a:pt x="388457" y="365892"/>
                      <a:pt x="395901" y="364622"/>
                      <a:pt x="402104" y="364622"/>
                    </a:cubicBezTo>
                    <a:cubicBezTo>
                      <a:pt x="426918" y="365892"/>
                      <a:pt x="923193" y="357002"/>
                      <a:pt x="948007" y="358272"/>
                    </a:cubicBezTo>
                    <a:cubicBezTo>
                      <a:pt x="982747" y="359542"/>
                      <a:pt x="1078280" y="359542"/>
                      <a:pt x="1113019" y="359542"/>
                    </a:cubicBezTo>
                    <a:cubicBezTo>
                      <a:pt x="1126666" y="359542"/>
                      <a:pt x="1139073" y="358272"/>
                      <a:pt x="1152721" y="358272"/>
                    </a:cubicBezTo>
                    <a:lnTo>
                      <a:pt x="1219718" y="362082"/>
                    </a:lnTo>
                    <a:cubicBezTo>
                      <a:pt x="1268105" y="364622"/>
                      <a:pt x="1315251" y="362082"/>
                      <a:pt x="1363638" y="365892"/>
                    </a:cubicBezTo>
                    <a:cubicBezTo>
                      <a:pt x="1444283" y="370972"/>
                      <a:pt x="1526168" y="364622"/>
                      <a:pt x="1607728" y="369702"/>
                    </a:cubicBezTo>
                    <a:cubicBezTo>
                      <a:pt x="1628048" y="370972"/>
                      <a:pt x="1648368" y="369702"/>
                      <a:pt x="1671228" y="369702"/>
                    </a:cubicBezTo>
                    <a:lnTo>
                      <a:pt x="1671228" y="310012"/>
                    </a:lnTo>
                    <a:cubicBezTo>
                      <a:pt x="1669958" y="275284"/>
                      <a:pt x="1668688" y="264844"/>
                      <a:pt x="1668688" y="253751"/>
                    </a:cubicBezTo>
                    <a:cubicBezTo>
                      <a:pt x="1668688" y="240917"/>
                      <a:pt x="1672498" y="227867"/>
                      <a:pt x="1666148" y="215033"/>
                    </a:cubicBezTo>
                    <a:cubicBezTo>
                      <a:pt x="1658528" y="206550"/>
                      <a:pt x="1647098" y="39284"/>
                      <a:pt x="1647098" y="30801"/>
                    </a:cubicBezTo>
                    <a:cubicBezTo>
                      <a:pt x="1644558" y="24928"/>
                      <a:pt x="1643288" y="18838"/>
                      <a:pt x="1640748" y="12965"/>
                    </a:cubicBezTo>
                    <a:cubicBezTo>
                      <a:pt x="1640748" y="11225"/>
                      <a:pt x="1639478" y="9485"/>
                      <a:pt x="1638208" y="6350"/>
                    </a:cubicBezTo>
                    <a:cubicBezTo>
                      <a:pt x="1628048" y="3810"/>
                      <a:pt x="1619158" y="2540"/>
                      <a:pt x="1608998" y="1270"/>
                    </a:cubicBezTo>
                    <a:cubicBezTo>
                      <a:pt x="1601378" y="0"/>
                      <a:pt x="1593758" y="1270"/>
                      <a:pt x="1587408" y="1270"/>
                    </a:cubicBezTo>
                    <a:lnTo>
                      <a:pt x="7565" y="6350"/>
                    </a:lnTo>
                    <a:lnTo>
                      <a:pt x="2540" y="340492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1430" y="16510"/>
                <a:ext cx="1648368" cy="360812"/>
              </a:xfrm>
              <a:custGeom>
                <a:avLst/>
                <a:gdLst/>
                <a:ahLst/>
                <a:cxnLst/>
                <a:rect r="r" b="b" t="t" l="l"/>
                <a:pathLst>
                  <a:path h="360812" w="1648368">
                    <a:moveTo>
                      <a:pt x="1648368" y="360812"/>
                    </a:moveTo>
                    <a:lnTo>
                      <a:pt x="0" y="353192"/>
                    </a:lnTo>
                    <a:lnTo>
                      <a:pt x="0" y="131825"/>
                    </a:lnTo>
                    <a:lnTo>
                      <a:pt x="7620" y="20320"/>
                    </a:lnTo>
                    <a:lnTo>
                      <a:pt x="819591" y="0"/>
                    </a:lnTo>
                    <a:lnTo>
                      <a:pt x="1626778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-3810" y="0"/>
                <a:ext cx="1677578" cy="387482"/>
              </a:xfrm>
              <a:custGeom>
                <a:avLst/>
                <a:gdLst/>
                <a:ahLst/>
                <a:cxnLst/>
                <a:rect r="r" b="b" t="t" l="l"/>
                <a:pathLst>
                  <a:path h="387482" w="1677578">
                    <a:moveTo>
                      <a:pt x="1643288" y="21590"/>
                    </a:moveTo>
                    <a:cubicBezTo>
                      <a:pt x="1644558" y="34290"/>
                      <a:pt x="1644558" y="44450"/>
                      <a:pt x="1645828" y="52412"/>
                    </a:cubicBezTo>
                    <a:cubicBezTo>
                      <a:pt x="1648368" y="58285"/>
                      <a:pt x="1649638" y="64375"/>
                      <a:pt x="1652178" y="70248"/>
                    </a:cubicBezTo>
                    <a:cubicBezTo>
                      <a:pt x="1652178" y="78731"/>
                      <a:pt x="1664878" y="245998"/>
                      <a:pt x="1671228" y="254481"/>
                    </a:cubicBezTo>
                    <a:cubicBezTo>
                      <a:pt x="1677578" y="267314"/>
                      <a:pt x="1673768" y="280365"/>
                      <a:pt x="1673768" y="293198"/>
                    </a:cubicBezTo>
                    <a:cubicBezTo>
                      <a:pt x="1673768" y="304508"/>
                      <a:pt x="1675038" y="314949"/>
                      <a:pt x="1676308" y="326522"/>
                    </a:cubicBezTo>
                    <a:lnTo>
                      <a:pt x="1676308" y="386212"/>
                    </a:lnTo>
                    <a:cubicBezTo>
                      <a:pt x="1653448" y="386212"/>
                      <a:pt x="1633128" y="387482"/>
                      <a:pt x="1612808" y="386212"/>
                    </a:cubicBezTo>
                    <a:cubicBezTo>
                      <a:pt x="1532098" y="381132"/>
                      <a:pt x="1450213" y="387482"/>
                      <a:pt x="1369568" y="382402"/>
                    </a:cubicBezTo>
                    <a:cubicBezTo>
                      <a:pt x="1321181" y="378592"/>
                      <a:pt x="1274035" y="381132"/>
                      <a:pt x="1225648" y="378592"/>
                    </a:cubicBezTo>
                    <a:lnTo>
                      <a:pt x="1158651" y="374782"/>
                    </a:lnTo>
                    <a:cubicBezTo>
                      <a:pt x="1145003" y="374782"/>
                      <a:pt x="1132596" y="376052"/>
                      <a:pt x="1118949" y="376052"/>
                    </a:cubicBezTo>
                    <a:cubicBezTo>
                      <a:pt x="1084210" y="374782"/>
                      <a:pt x="988677" y="376052"/>
                      <a:pt x="953937" y="374782"/>
                    </a:cubicBezTo>
                    <a:cubicBezTo>
                      <a:pt x="929123" y="373512"/>
                      <a:pt x="432848" y="382402"/>
                      <a:pt x="408034" y="381132"/>
                    </a:cubicBezTo>
                    <a:cubicBezTo>
                      <a:pt x="401831" y="381132"/>
                      <a:pt x="394387" y="382402"/>
                      <a:pt x="388183" y="382402"/>
                    </a:cubicBezTo>
                    <a:cubicBezTo>
                      <a:pt x="373295" y="382402"/>
                      <a:pt x="359648" y="383672"/>
                      <a:pt x="344759" y="383672"/>
                    </a:cubicBezTo>
                    <a:cubicBezTo>
                      <a:pt x="307539" y="383672"/>
                      <a:pt x="271559" y="382402"/>
                      <a:pt x="234338" y="381132"/>
                    </a:cubicBezTo>
                    <a:cubicBezTo>
                      <a:pt x="212006" y="379862"/>
                      <a:pt x="189673" y="378592"/>
                      <a:pt x="168582" y="377322"/>
                    </a:cubicBezTo>
                    <a:cubicBezTo>
                      <a:pt x="128880" y="376052"/>
                      <a:pt x="89177" y="374782"/>
                      <a:pt x="48235" y="374782"/>
                    </a:cubicBezTo>
                    <a:cubicBezTo>
                      <a:pt x="38100" y="374782"/>
                      <a:pt x="29210" y="374782"/>
                      <a:pt x="19050" y="373512"/>
                    </a:cubicBezTo>
                    <a:cubicBezTo>
                      <a:pt x="10160" y="372242"/>
                      <a:pt x="5080" y="365892"/>
                      <a:pt x="7620" y="357002"/>
                    </a:cubicBezTo>
                    <a:cubicBezTo>
                      <a:pt x="16510" y="325825"/>
                      <a:pt x="12700" y="320387"/>
                      <a:pt x="11430" y="314731"/>
                    </a:cubicBezTo>
                    <a:cubicBezTo>
                      <a:pt x="10160" y="303203"/>
                      <a:pt x="6350" y="291893"/>
                      <a:pt x="7620" y="280365"/>
                    </a:cubicBezTo>
                    <a:cubicBezTo>
                      <a:pt x="5080" y="266009"/>
                      <a:pt x="0" y="88302"/>
                      <a:pt x="7620" y="73728"/>
                    </a:cubicBezTo>
                    <a:cubicBezTo>
                      <a:pt x="8890" y="70901"/>
                      <a:pt x="7620" y="67856"/>
                      <a:pt x="8890" y="65028"/>
                    </a:cubicBezTo>
                    <a:cubicBezTo>
                      <a:pt x="10160" y="60460"/>
                      <a:pt x="12700" y="5545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160" y="30480"/>
                      <a:pt x="78011" y="29210"/>
                    </a:cubicBezTo>
                    <a:cubicBezTo>
                      <a:pt x="111510" y="25400"/>
                      <a:pt x="145008" y="22860"/>
                      <a:pt x="179748" y="20320"/>
                    </a:cubicBezTo>
                    <a:cubicBezTo>
                      <a:pt x="203321" y="17780"/>
                      <a:pt x="226894" y="16510"/>
                      <a:pt x="249226" y="13970"/>
                    </a:cubicBezTo>
                    <a:cubicBezTo>
                      <a:pt x="271559" y="11430"/>
                      <a:pt x="295132" y="8890"/>
                      <a:pt x="317464" y="8890"/>
                    </a:cubicBezTo>
                    <a:cubicBezTo>
                      <a:pt x="342278" y="7620"/>
                      <a:pt x="367092" y="10160"/>
                      <a:pt x="391905" y="8890"/>
                    </a:cubicBezTo>
                    <a:cubicBezTo>
                      <a:pt x="422923" y="8890"/>
                      <a:pt x="984954" y="6350"/>
                      <a:pt x="1015972" y="5080"/>
                    </a:cubicBezTo>
                    <a:cubicBezTo>
                      <a:pt x="1045748" y="3810"/>
                      <a:pt x="1075525" y="2540"/>
                      <a:pt x="1106542" y="2540"/>
                    </a:cubicBezTo>
                    <a:cubicBezTo>
                      <a:pt x="1157410" y="1270"/>
                      <a:pt x="1207038" y="0"/>
                      <a:pt x="1257906" y="0"/>
                    </a:cubicBezTo>
                    <a:cubicBezTo>
                      <a:pt x="1278998" y="0"/>
                      <a:pt x="1301330" y="2540"/>
                      <a:pt x="1322422" y="2540"/>
                    </a:cubicBezTo>
                    <a:cubicBezTo>
                      <a:pt x="1380734" y="3810"/>
                      <a:pt x="1440287" y="5080"/>
                      <a:pt x="1498599" y="7620"/>
                    </a:cubicBezTo>
                    <a:cubicBezTo>
                      <a:pt x="1529617" y="8890"/>
                      <a:pt x="1560634" y="12700"/>
                      <a:pt x="1591651" y="16510"/>
                    </a:cubicBezTo>
                    <a:lnTo>
                      <a:pt x="1612808" y="16510"/>
                    </a:lnTo>
                    <a:cubicBezTo>
                      <a:pt x="1624238" y="17780"/>
                      <a:pt x="1633128" y="20320"/>
                      <a:pt x="1643288" y="21590"/>
                    </a:cubicBezTo>
                    <a:close/>
                    <a:moveTo>
                      <a:pt x="1653448" y="369702"/>
                    </a:moveTo>
                    <a:cubicBezTo>
                      <a:pt x="1654718" y="353192"/>
                      <a:pt x="1655988" y="340492"/>
                      <a:pt x="1655988" y="327792"/>
                    </a:cubicBezTo>
                    <a:cubicBezTo>
                      <a:pt x="1654718" y="313861"/>
                      <a:pt x="1653448" y="302333"/>
                      <a:pt x="1653448" y="289935"/>
                    </a:cubicBezTo>
                    <a:cubicBezTo>
                      <a:pt x="1653448" y="284280"/>
                      <a:pt x="1655988" y="278625"/>
                      <a:pt x="1654718" y="272969"/>
                    </a:cubicBezTo>
                    <a:cubicBezTo>
                      <a:pt x="1654718" y="267749"/>
                      <a:pt x="1653448" y="262311"/>
                      <a:pt x="1652178" y="257091"/>
                    </a:cubicBezTo>
                    <a:cubicBezTo>
                      <a:pt x="1647098" y="249043"/>
                      <a:pt x="1635668" y="82429"/>
                      <a:pt x="1635668" y="74381"/>
                    </a:cubicBezTo>
                    <a:cubicBezTo>
                      <a:pt x="1633128" y="67638"/>
                      <a:pt x="1630588" y="60678"/>
                      <a:pt x="1628048" y="53935"/>
                    </a:cubicBezTo>
                    <a:cubicBezTo>
                      <a:pt x="1626778" y="44450"/>
                      <a:pt x="1625508" y="43180"/>
                      <a:pt x="1609021" y="41910"/>
                    </a:cubicBezTo>
                    <a:cubicBezTo>
                      <a:pt x="1605299" y="41910"/>
                      <a:pt x="1602817" y="41910"/>
                      <a:pt x="1599095" y="40640"/>
                    </a:cubicBezTo>
                    <a:cubicBezTo>
                      <a:pt x="1568078" y="36830"/>
                      <a:pt x="1535820" y="31750"/>
                      <a:pt x="1504803" y="30480"/>
                    </a:cubicBezTo>
                    <a:cubicBezTo>
                      <a:pt x="1429121" y="26670"/>
                      <a:pt x="1352198" y="25400"/>
                      <a:pt x="1276516" y="22860"/>
                    </a:cubicBezTo>
                    <a:lnTo>
                      <a:pt x="1187187" y="22860"/>
                    </a:lnTo>
                    <a:cubicBezTo>
                      <a:pt x="1147485" y="22860"/>
                      <a:pt x="1107783" y="22860"/>
                      <a:pt x="1069321" y="24130"/>
                    </a:cubicBezTo>
                    <a:cubicBezTo>
                      <a:pt x="1035823" y="25400"/>
                      <a:pt x="471310" y="29210"/>
                      <a:pt x="437811" y="29210"/>
                    </a:cubicBezTo>
                    <a:cubicBezTo>
                      <a:pt x="383221" y="29210"/>
                      <a:pt x="328630" y="26670"/>
                      <a:pt x="274040" y="33020"/>
                    </a:cubicBezTo>
                    <a:cubicBezTo>
                      <a:pt x="245504" y="36830"/>
                      <a:pt x="218209" y="36830"/>
                      <a:pt x="190914" y="38100"/>
                    </a:cubicBezTo>
                    <a:cubicBezTo>
                      <a:pt x="143768" y="41910"/>
                      <a:pt x="96622" y="45720"/>
                      <a:pt x="49475" y="50800"/>
                    </a:cubicBezTo>
                    <a:cubicBezTo>
                      <a:pt x="36830" y="50800"/>
                      <a:pt x="34290" y="52195"/>
                      <a:pt x="33020" y="54805"/>
                    </a:cubicBezTo>
                    <a:cubicBezTo>
                      <a:pt x="31750" y="58720"/>
                      <a:pt x="31750" y="62635"/>
                      <a:pt x="30480" y="66550"/>
                    </a:cubicBezTo>
                    <a:cubicBezTo>
                      <a:pt x="29210" y="73076"/>
                      <a:pt x="26670" y="79384"/>
                      <a:pt x="25400" y="85909"/>
                    </a:cubicBezTo>
                    <a:cubicBezTo>
                      <a:pt x="20320" y="92869"/>
                      <a:pt x="26670" y="262964"/>
                      <a:pt x="29210" y="269924"/>
                    </a:cubicBezTo>
                    <a:cubicBezTo>
                      <a:pt x="29210" y="277319"/>
                      <a:pt x="29210" y="284932"/>
                      <a:pt x="30480" y="292328"/>
                    </a:cubicBezTo>
                    <a:cubicBezTo>
                      <a:pt x="30480" y="297766"/>
                      <a:pt x="33020" y="303203"/>
                      <a:pt x="33020" y="308641"/>
                    </a:cubicBezTo>
                    <a:cubicBezTo>
                      <a:pt x="33020" y="314514"/>
                      <a:pt x="33020" y="320387"/>
                      <a:pt x="31750" y="327792"/>
                    </a:cubicBezTo>
                    <a:lnTo>
                      <a:pt x="31750" y="337952"/>
                    </a:lnTo>
                    <a:cubicBezTo>
                      <a:pt x="31750" y="348112"/>
                      <a:pt x="35560" y="351922"/>
                      <a:pt x="44450" y="351922"/>
                    </a:cubicBezTo>
                    <a:cubicBezTo>
                      <a:pt x="60642" y="351922"/>
                      <a:pt x="78011" y="353192"/>
                      <a:pt x="94140" y="353192"/>
                    </a:cubicBezTo>
                    <a:cubicBezTo>
                      <a:pt x="117713" y="353192"/>
                      <a:pt x="142527" y="350652"/>
                      <a:pt x="166100" y="353192"/>
                    </a:cubicBezTo>
                    <a:cubicBezTo>
                      <a:pt x="204562" y="357002"/>
                      <a:pt x="243023" y="359542"/>
                      <a:pt x="281484" y="358272"/>
                    </a:cubicBezTo>
                    <a:cubicBezTo>
                      <a:pt x="306298" y="357002"/>
                      <a:pt x="329871" y="359542"/>
                      <a:pt x="354685" y="359542"/>
                    </a:cubicBezTo>
                    <a:cubicBezTo>
                      <a:pt x="390665" y="359542"/>
                      <a:pt x="426645" y="358272"/>
                      <a:pt x="462625" y="359542"/>
                    </a:cubicBezTo>
                    <a:cubicBezTo>
                      <a:pt x="515974" y="360812"/>
                      <a:pt x="1101579" y="350652"/>
                      <a:pt x="1156170" y="353192"/>
                    </a:cubicBezTo>
                    <a:cubicBezTo>
                      <a:pt x="1179743" y="354462"/>
                      <a:pt x="1203316" y="355732"/>
                      <a:pt x="1225648" y="355732"/>
                    </a:cubicBezTo>
                    <a:cubicBezTo>
                      <a:pt x="1266591" y="358272"/>
                      <a:pt x="1306293" y="354462"/>
                      <a:pt x="1347235" y="358272"/>
                    </a:cubicBezTo>
                    <a:cubicBezTo>
                      <a:pt x="1380734" y="360812"/>
                      <a:pt x="1414233" y="360812"/>
                      <a:pt x="1447731" y="363352"/>
                    </a:cubicBezTo>
                    <a:cubicBezTo>
                      <a:pt x="1497359" y="367162"/>
                      <a:pt x="1546986" y="369702"/>
                      <a:pt x="1596614" y="370972"/>
                    </a:cubicBezTo>
                    <a:cubicBezTo>
                      <a:pt x="1615348" y="370972"/>
                      <a:pt x="1633128" y="369702"/>
                      <a:pt x="1653448" y="369702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550194" y="7375777"/>
              <a:ext cx="3498656" cy="1678090"/>
              <a:chOff x="0" y="0"/>
              <a:chExt cx="1997799" cy="95822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38100" y="44450"/>
                <a:ext cx="1960969" cy="913771"/>
              </a:xfrm>
              <a:custGeom>
                <a:avLst/>
                <a:gdLst/>
                <a:ahLst/>
                <a:cxnLst/>
                <a:rect r="r" b="b" t="t" l="l"/>
                <a:pathLst>
                  <a:path h="913771" w="1960969">
                    <a:moveTo>
                      <a:pt x="2540" y="883291"/>
                    </a:moveTo>
                    <a:cubicBezTo>
                      <a:pt x="0" y="892181"/>
                      <a:pt x="5080" y="898531"/>
                      <a:pt x="15340" y="899801"/>
                    </a:cubicBezTo>
                    <a:cubicBezTo>
                      <a:pt x="27098" y="901071"/>
                      <a:pt x="37386" y="901071"/>
                      <a:pt x="49143" y="901071"/>
                    </a:cubicBezTo>
                    <a:cubicBezTo>
                      <a:pt x="96174" y="902341"/>
                      <a:pt x="143204" y="902341"/>
                      <a:pt x="191704" y="903611"/>
                    </a:cubicBezTo>
                    <a:cubicBezTo>
                      <a:pt x="218159" y="904881"/>
                      <a:pt x="244613" y="906151"/>
                      <a:pt x="269598" y="907421"/>
                    </a:cubicBezTo>
                    <a:cubicBezTo>
                      <a:pt x="313689" y="908691"/>
                      <a:pt x="356311" y="908691"/>
                      <a:pt x="400402" y="909961"/>
                    </a:cubicBezTo>
                    <a:cubicBezTo>
                      <a:pt x="418038" y="909961"/>
                      <a:pt x="434205" y="909961"/>
                      <a:pt x="451841" y="908691"/>
                    </a:cubicBezTo>
                    <a:cubicBezTo>
                      <a:pt x="459190" y="908691"/>
                      <a:pt x="468008" y="907421"/>
                      <a:pt x="475356" y="907421"/>
                    </a:cubicBezTo>
                    <a:cubicBezTo>
                      <a:pt x="504750" y="908691"/>
                      <a:pt x="1092631" y="899801"/>
                      <a:pt x="1122025" y="901071"/>
                    </a:cubicBezTo>
                    <a:cubicBezTo>
                      <a:pt x="1163176" y="902341"/>
                      <a:pt x="1276343" y="902341"/>
                      <a:pt x="1317495" y="902341"/>
                    </a:cubicBezTo>
                    <a:cubicBezTo>
                      <a:pt x="1333662" y="902341"/>
                      <a:pt x="1348358" y="901071"/>
                      <a:pt x="1364525" y="901071"/>
                    </a:cubicBezTo>
                    <a:lnTo>
                      <a:pt x="1443889" y="904881"/>
                    </a:lnTo>
                    <a:cubicBezTo>
                      <a:pt x="1501207" y="907421"/>
                      <a:pt x="1557056" y="904881"/>
                      <a:pt x="1614374" y="908691"/>
                    </a:cubicBezTo>
                    <a:cubicBezTo>
                      <a:pt x="1709905" y="913771"/>
                      <a:pt x="1806905" y="907421"/>
                      <a:pt x="1896199" y="912501"/>
                    </a:cubicBezTo>
                    <a:cubicBezTo>
                      <a:pt x="1916519" y="913771"/>
                      <a:pt x="1936839" y="912501"/>
                      <a:pt x="1959699" y="912501"/>
                    </a:cubicBezTo>
                    <a:lnTo>
                      <a:pt x="1959699" y="852811"/>
                    </a:lnTo>
                    <a:cubicBezTo>
                      <a:pt x="1958429" y="805783"/>
                      <a:pt x="1957159" y="774658"/>
                      <a:pt x="1957159" y="741588"/>
                    </a:cubicBezTo>
                    <a:cubicBezTo>
                      <a:pt x="1957159" y="703331"/>
                      <a:pt x="1960969" y="664425"/>
                      <a:pt x="1954619" y="626168"/>
                    </a:cubicBezTo>
                    <a:cubicBezTo>
                      <a:pt x="1946999" y="600879"/>
                      <a:pt x="1935569" y="102236"/>
                      <a:pt x="1935569" y="76947"/>
                    </a:cubicBezTo>
                    <a:cubicBezTo>
                      <a:pt x="1933029" y="59440"/>
                      <a:pt x="1931759" y="41284"/>
                      <a:pt x="1929219" y="23776"/>
                    </a:cubicBezTo>
                    <a:cubicBezTo>
                      <a:pt x="1929219" y="18589"/>
                      <a:pt x="1927949" y="13401"/>
                      <a:pt x="1926679" y="6350"/>
                    </a:cubicBezTo>
                    <a:cubicBezTo>
                      <a:pt x="1916519" y="3810"/>
                      <a:pt x="1907629" y="2540"/>
                      <a:pt x="1897469" y="1270"/>
                    </a:cubicBezTo>
                    <a:cubicBezTo>
                      <a:pt x="1889849" y="0"/>
                      <a:pt x="1882229" y="1270"/>
                      <a:pt x="1875879" y="1270"/>
                    </a:cubicBezTo>
                    <a:lnTo>
                      <a:pt x="7992" y="6350"/>
                    </a:lnTo>
                    <a:lnTo>
                      <a:pt x="2540" y="883291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1430" y="16510"/>
                <a:ext cx="1936839" cy="903611"/>
              </a:xfrm>
              <a:custGeom>
                <a:avLst/>
                <a:gdLst/>
                <a:ahLst/>
                <a:cxnLst/>
                <a:rect r="r" b="b" t="t" l="l"/>
                <a:pathLst>
                  <a:path h="903611" w="1936839">
                    <a:moveTo>
                      <a:pt x="1936839" y="903611"/>
                    </a:moveTo>
                    <a:lnTo>
                      <a:pt x="0" y="895991"/>
                    </a:lnTo>
                    <a:lnTo>
                      <a:pt x="0" y="322760"/>
                    </a:lnTo>
                    <a:lnTo>
                      <a:pt x="7620" y="20320"/>
                    </a:lnTo>
                    <a:lnTo>
                      <a:pt x="964982" y="0"/>
                    </a:lnTo>
                    <a:lnTo>
                      <a:pt x="1915249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-3810" y="0"/>
                <a:ext cx="1966049" cy="930281"/>
              </a:xfrm>
              <a:custGeom>
                <a:avLst/>
                <a:gdLst/>
                <a:ahLst/>
                <a:cxnLst/>
                <a:rect r="r" b="b" t="t" l="l"/>
                <a:pathLst>
                  <a:path h="930281" w="1966049">
                    <a:moveTo>
                      <a:pt x="1931759" y="21590"/>
                    </a:moveTo>
                    <a:cubicBezTo>
                      <a:pt x="1933029" y="34290"/>
                      <a:pt x="1933029" y="44450"/>
                      <a:pt x="1934299" y="53312"/>
                    </a:cubicBezTo>
                    <a:cubicBezTo>
                      <a:pt x="1936839" y="70820"/>
                      <a:pt x="1938109" y="88976"/>
                      <a:pt x="1940649" y="106483"/>
                    </a:cubicBezTo>
                    <a:cubicBezTo>
                      <a:pt x="1940649" y="131772"/>
                      <a:pt x="1953349" y="630415"/>
                      <a:pt x="1959699" y="655704"/>
                    </a:cubicBezTo>
                    <a:cubicBezTo>
                      <a:pt x="1966049" y="693961"/>
                      <a:pt x="1962239" y="732867"/>
                      <a:pt x="1962239" y="771124"/>
                    </a:cubicBezTo>
                    <a:cubicBezTo>
                      <a:pt x="1962239" y="804843"/>
                      <a:pt x="1963509" y="835968"/>
                      <a:pt x="1964779" y="869321"/>
                    </a:cubicBezTo>
                    <a:lnTo>
                      <a:pt x="1964779" y="929011"/>
                    </a:lnTo>
                    <a:cubicBezTo>
                      <a:pt x="1941919" y="929011"/>
                      <a:pt x="1921599" y="930281"/>
                      <a:pt x="1901279" y="929011"/>
                    </a:cubicBezTo>
                    <a:cubicBezTo>
                      <a:pt x="1806194" y="923931"/>
                      <a:pt x="1709194" y="930281"/>
                      <a:pt x="1613663" y="925201"/>
                    </a:cubicBezTo>
                    <a:cubicBezTo>
                      <a:pt x="1556345" y="921391"/>
                      <a:pt x="1500496" y="923931"/>
                      <a:pt x="1443178" y="921391"/>
                    </a:cubicBezTo>
                    <a:lnTo>
                      <a:pt x="1363814" y="917581"/>
                    </a:lnTo>
                    <a:cubicBezTo>
                      <a:pt x="1347647" y="917581"/>
                      <a:pt x="1332950" y="918851"/>
                      <a:pt x="1316783" y="918851"/>
                    </a:cubicBezTo>
                    <a:cubicBezTo>
                      <a:pt x="1275632" y="917581"/>
                      <a:pt x="1162465" y="918851"/>
                      <a:pt x="1121313" y="917581"/>
                    </a:cubicBezTo>
                    <a:cubicBezTo>
                      <a:pt x="1091919" y="916311"/>
                      <a:pt x="504039" y="925201"/>
                      <a:pt x="474645" y="923931"/>
                    </a:cubicBezTo>
                    <a:cubicBezTo>
                      <a:pt x="467296" y="923931"/>
                      <a:pt x="458478" y="925201"/>
                      <a:pt x="451130" y="925201"/>
                    </a:cubicBezTo>
                    <a:cubicBezTo>
                      <a:pt x="433493" y="925201"/>
                      <a:pt x="417327" y="926471"/>
                      <a:pt x="399690" y="926471"/>
                    </a:cubicBezTo>
                    <a:cubicBezTo>
                      <a:pt x="355599" y="926471"/>
                      <a:pt x="312978" y="925201"/>
                      <a:pt x="268887" y="923931"/>
                    </a:cubicBezTo>
                    <a:cubicBezTo>
                      <a:pt x="242432" y="922661"/>
                      <a:pt x="215978" y="921391"/>
                      <a:pt x="190993" y="920121"/>
                    </a:cubicBezTo>
                    <a:cubicBezTo>
                      <a:pt x="143962" y="918851"/>
                      <a:pt x="96932" y="917581"/>
                      <a:pt x="48432" y="917581"/>
                    </a:cubicBezTo>
                    <a:cubicBezTo>
                      <a:pt x="38100" y="917581"/>
                      <a:pt x="29210" y="917581"/>
                      <a:pt x="19050" y="916311"/>
                    </a:cubicBezTo>
                    <a:cubicBezTo>
                      <a:pt x="10160" y="915041"/>
                      <a:pt x="5080" y="908691"/>
                      <a:pt x="7620" y="899801"/>
                    </a:cubicBezTo>
                    <a:cubicBezTo>
                      <a:pt x="16510" y="868389"/>
                      <a:pt x="12700" y="852178"/>
                      <a:pt x="11430" y="835319"/>
                    </a:cubicBezTo>
                    <a:cubicBezTo>
                      <a:pt x="10160" y="800952"/>
                      <a:pt x="6350" y="767234"/>
                      <a:pt x="7620" y="732867"/>
                    </a:cubicBezTo>
                    <a:cubicBezTo>
                      <a:pt x="5080" y="690071"/>
                      <a:pt x="0" y="160303"/>
                      <a:pt x="7620" y="116858"/>
                    </a:cubicBezTo>
                    <a:cubicBezTo>
                      <a:pt x="8890" y="108429"/>
                      <a:pt x="7620" y="99351"/>
                      <a:pt x="8890" y="90921"/>
                    </a:cubicBezTo>
                    <a:cubicBezTo>
                      <a:pt x="10160" y="77304"/>
                      <a:pt x="12700" y="6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0189" y="30480"/>
                      <a:pt x="83705" y="29210"/>
                    </a:cubicBezTo>
                    <a:cubicBezTo>
                      <a:pt x="123387" y="25400"/>
                      <a:pt x="163068" y="22860"/>
                      <a:pt x="204220" y="20320"/>
                    </a:cubicBezTo>
                    <a:cubicBezTo>
                      <a:pt x="232144" y="17780"/>
                      <a:pt x="260069" y="16510"/>
                      <a:pt x="286523" y="13970"/>
                    </a:cubicBezTo>
                    <a:cubicBezTo>
                      <a:pt x="312978" y="11430"/>
                      <a:pt x="340902" y="8890"/>
                      <a:pt x="367357" y="8890"/>
                    </a:cubicBezTo>
                    <a:cubicBezTo>
                      <a:pt x="396751" y="7620"/>
                      <a:pt x="426145" y="10160"/>
                      <a:pt x="455539" y="8890"/>
                    </a:cubicBezTo>
                    <a:cubicBezTo>
                      <a:pt x="492281" y="8890"/>
                      <a:pt x="1158056" y="6350"/>
                      <a:pt x="1194798" y="5080"/>
                    </a:cubicBezTo>
                    <a:cubicBezTo>
                      <a:pt x="1230071" y="3810"/>
                      <a:pt x="1265344" y="2540"/>
                      <a:pt x="1302086" y="2540"/>
                    </a:cubicBezTo>
                    <a:cubicBezTo>
                      <a:pt x="1362344" y="1270"/>
                      <a:pt x="1421132" y="0"/>
                      <a:pt x="1481390" y="0"/>
                    </a:cubicBezTo>
                    <a:cubicBezTo>
                      <a:pt x="1506375" y="0"/>
                      <a:pt x="1532829" y="2540"/>
                      <a:pt x="1557814" y="2540"/>
                    </a:cubicBezTo>
                    <a:cubicBezTo>
                      <a:pt x="1626890" y="3810"/>
                      <a:pt x="1697436" y="5080"/>
                      <a:pt x="1766512" y="7620"/>
                    </a:cubicBezTo>
                    <a:cubicBezTo>
                      <a:pt x="1803254" y="8890"/>
                      <a:pt x="1839997" y="12700"/>
                      <a:pt x="1876739" y="16510"/>
                    </a:cubicBezTo>
                    <a:lnTo>
                      <a:pt x="1901279" y="16510"/>
                    </a:lnTo>
                    <a:cubicBezTo>
                      <a:pt x="1912709" y="17780"/>
                      <a:pt x="1921599" y="20320"/>
                      <a:pt x="1931759" y="21590"/>
                    </a:cubicBezTo>
                    <a:close/>
                    <a:moveTo>
                      <a:pt x="1941919" y="912501"/>
                    </a:moveTo>
                    <a:cubicBezTo>
                      <a:pt x="1943189" y="895991"/>
                      <a:pt x="1944459" y="883291"/>
                      <a:pt x="1944459" y="870591"/>
                    </a:cubicBezTo>
                    <a:cubicBezTo>
                      <a:pt x="1943189" y="832725"/>
                      <a:pt x="1941919" y="798359"/>
                      <a:pt x="1941919" y="761398"/>
                    </a:cubicBezTo>
                    <a:cubicBezTo>
                      <a:pt x="1941919" y="744539"/>
                      <a:pt x="1944459" y="727680"/>
                      <a:pt x="1943189" y="710821"/>
                    </a:cubicBezTo>
                    <a:cubicBezTo>
                      <a:pt x="1943189" y="695258"/>
                      <a:pt x="1941919" y="679047"/>
                      <a:pt x="1940649" y="663485"/>
                    </a:cubicBezTo>
                    <a:cubicBezTo>
                      <a:pt x="1935569" y="639493"/>
                      <a:pt x="1924139" y="142795"/>
                      <a:pt x="1924139" y="118804"/>
                    </a:cubicBezTo>
                    <a:cubicBezTo>
                      <a:pt x="1921599" y="98702"/>
                      <a:pt x="1919059" y="77952"/>
                      <a:pt x="1916519" y="57851"/>
                    </a:cubicBezTo>
                    <a:cubicBezTo>
                      <a:pt x="1915249" y="44450"/>
                      <a:pt x="1913979" y="43180"/>
                      <a:pt x="1897315" y="41910"/>
                    </a:cubicBezTo>
                    <a:cubicBezTo>
                      <a:pt x="1892906" y="41910"/>
                      <a:pt x="1889967" y="41910"/>
                      <a:pt x="1885558" y="40640"/>
                    </a:cubicBezTo>
                    <a:cubicBezTo>
                      <a:pt x="1848815" y="36830"/>
                      <a:pt x="1810603" y="31750"/>
                      <a:pt x="1773860" y="30480"/>
                    </a:cubicBezTo>
                    <a:cubicBezTo>
                      <a:pt x="1684209" y="26670"/>
                      <a:pt x="1593087" y="25400"/>
                      <a:pt x="1503435" y="22860"/>
                    </a:cubicBezTo>
                    <a:lnTo>
                      <a:pt x="1397617" y="22860"/>
                    </a:lnTo>
                    <a:cubicBezTo>
                      <a:pt x="1350587" y="22860"/>
                      <a:pt x="1303556" y="22860"/>
                      <a:pt x="1257995" y="24130"/>
                    </a:cubicBezTo>
                    <a:cubicBezTo>
                      <a:pt x="1218314" y="25400"/>
                      <a:pt x="549600" y="29210"/>
                      <a:pt x="509918" y="29210"/>
                    </a:cubicBezTo>
                    <a:cubicBezTo>
                      <a:pt x="445251" y="29210"/>
                      <a:pt x="380584" y="26670"/>
                      <a:pt x="315917" y="33020"/>
                    </a:cubicBezTo>
                    <a:cubicBezTo>
                      <a:pt x="282114" y="36830"/>
                      <a:pt x="249781" y="36830"/>
                      <a:pt x="217447" y="38100"/>
                    </a:cubicBezTo>
                    <a:cubicBezTo>
                      <a:pt x="161599" y="41910"/>
                      <a:pt x="105750" y="45720"/>
                      <a:pt x="49902" y="50800"/>
                    </a:cubicBezTo>
                    <a:cubicBezTo>
                      <a:pt x="36830" y="50800"/>
                      <a:pt x="34290" y="52664"/>
                      <a:pt x="33020" y="60445"/>
                    </a:cubicBezTo>
                    <a:cubicBezTo>
                      <a:pt x="31750" y="72117"/>
                      <a:pt x="31750" y="83788"/>
                      <a:pt x="30480" y="95460"/>
                    </a:cubicBezTo>
                    <a:cubicBezTo>
                      <a:pt x="29210" y="114913"/>
                      <a:pt x="26670" y="133717"/>
                      <a:pt x="25400" y="153170"/>
                    </a:cubicBezTo>
                    <a:cubicBezTo>
                      <a:pt x="20320" y="173920"/>
                      <a:pt x="26670" y="680993"/>
                      <a:pt x="29210" y="701742"/>
                    </a:cubicBezTo>
                    <a:cubicBezTo>
                      <a:pt x="29210" y="723789"/>
                      <a:pt x="29210" y="746484"/>
                      <a:pt x="30480" y="768531"/>
                    </a:cubicBezTo>
                    <a:cubicBezTo>
                      <a:pt x="30480" y="784742"/>
                      <a:pt x="33020" y="800952"/>
                      <a:pt x="33020" y="817163"/>
                    </a:cubicBezTo>
                    <a:cubicBezTo>
                      <a:pt x="33020" y="834671"/>
                      <a:pt x="33020" y="852178"/>
                      <a:pt x="31750" y="870591"/>
                    </a:cubicBezTo>
                    <a:lnTo>
                      <a:pt x="31750" y="880751"/>
                    </a:lnTo>
                    <a:cubicBezTo>
                      <a:pt x="31750" y="890911"/>
                      <a:pt x="35560" y="894721"/>
                      <a:pt x="44450" y="894721"/>
                    </a:cubicBezTo>
                    <a:cubicBezTo>
                      <a:pt x="63129" y="894721"/>
                      <a:pt x="83705" y="895991"/>
                      <a:pt x="102811" y="895991"/>
                    </a:cubicBezTo>
                    <a:cubicBezTo>
                      <a:pt x="130735" y="895991"/>
                      <a:pt x="160129" y="893451"/>
                      <a:pt x="188053" y="895991"/>
                    </a:cubicBezTo>
                    <a:cubicBezTo>
                      <a:pt x="233614" y="899801"/>
                      <a:pt x="279175" y="902341"/>
                      <a:pt x="324736" y="901071"/>
                    </a:cubicBezTo>
                    <a:cubicBezTo>
                      <a:pt x="354130" y="899801"/>
                      <a:pt x="382054" y="902341"/>
                      <a:pt x="411448" y="902341"/>
                    </a:cubicBezTo>
                    <a:cubicBezTo>
                      <a:pt x="454069" y="902341"/>
                      <a:pt x="496691" y="901071"/>
                      <a:pt x="539312" y="902341"/>
                    </a:cubicBezTo>
                    <a:cubicBezTo>
                      <a:pt x="602509" y="903611"/>
                      <a:pt x="1296208" y="893451"/>
                      <a:pt x="1360875" y="895991"/>
                    </a:cubicBezTo>
                    <a:cubicBezTo>
                      <a:pt x="1388799" y="897261"/>
                      <a:pt x="1416723" y="898531"/>
                      <a:pt x="1443178" y="898531"/>
                    </a:cubicBezTo>
                    <a:cubicBezTo>
                      <a:pt x="1491678" y="901071"/>
                      <a:pt x="1538708" y="897261"/>
                      <a:pt x="1587208" y="901071"/>
                    </a:cubicBezTo>
                    <a:cubicBezTo>
                      <a:pt x="1626890" y="903611"/>
                      <a:pt x="1666572" y="903611"/>
                      <a:pt x="1706254" y="906151"/>
                    </a:cubicBezTo>
                    <a:cubicBezTo>
                      <a:pt x="1765042" y="909961"/>
                      <a:pt x="1823830" y="912501"/>
                      <a:pt x="1882618" y="913771"/>
                    </a:cubicBezTo>
                    <a:cubicBezTo>
                      <a:pt x="1903819" y="913771"/>
                      <a:pt x="1921599" y="912501"/>
                      <a:pt x="1941919" y="912501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1353833">
              <a:off x="9394577" y="2267882"/>
              <a:ext cx="2041817" cy="2296522"/>
            </a:xfrm>
            <a:custGeom>
              <a:avLst/>
              <a:gdLst/>
              <a:ahLst/>
              <a:cxnLst/>
              <a:rect r="r" b="b" t="t" l="l"/>
              <a:pathLst>
                <a:path h="2296522" w="2041817">
                  <a:moveTo>
                    <a:pt x="0" y="0"/>
                  </a:moveTo>
                  <a:lnTo>
                    <a:pt x="2041817" y="0"/>
                  </a:lnTo>
                  <a:lnTo>
                    <a:pt x="2041817" y="2296522"/>
                  </a:lnTo>
                  <a:lnTo>
                    <a:pt x="0" y="2296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873303" y="6886060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8" y="0"/>
                  </a:lnTo>
                  <a:lnTo>
                    <a:pt x="852438" y="788196"/>
                  </a:lnTo>
                  <a:lnTo>
                    <a:pt x="0" y="78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275314">
              <a:off x="3903110" y="6913881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0" y="0"/>
                  </a:lnTo>
                  <a:lnTo>
                    <a:pt x="792260" y="732554"/>
                  </a:lnTo>
                  <a:lnTo>
                    <a:pt x="0" y="732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037428" y="6968990"/>
              <a:ext cx="524189" cy="622336"/>
            </a:xfrm>
            <a:custGeom>
              <a:avLst/>
              <a:gdLst/>
              <a:ahLst/>
              <a:cxnLst/>
              <a:rect r="r" b="b" t="t" l="l"/>
              <a:pathLst>
                <a:path h="622336" w="524189">
                  <a:moveTo>
                    <a:pt x="0" y="0"/>
                  </a:moveTo>
                  <a:lnTo>
                    <a:pt x="524188" y="0"/>
                  </a:lnTo>
                  <a:lnTo>
                    <a:pt x="524188" y="622336"/>
                  </a:lnTo>
                  <a:lnTo>
                    <a:pt x="0" y="622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518413" b="-2858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220640" y="2695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8" y="0"/>
                  </a:lnTo>
                  <a:lnTo>
                    <a:pt x="852438" y="788197"/>
                  </a:lnTo>
                  <a:lnTo>
                    <a:pt x="0" y="78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275314">
              <a:off x="7250446" y="30517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1" y="0"/>
                  </a:lnTo>
                  <a:lnTo>
                    <a:pt x="792261" y="732553"/>
                  </a:lnTo>
                  <a:lnTo>
                    <a:pt x="0" y="73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96276" y="87079"/>
              <a:ext cx="501166" cy="619428"/>
            </a:xfrm>
            <a:custGeom>
              <a:avLst/>
              <a:gdLst/>
              <a:ahLst/>
              <a:cxnLst/>
              <a:rect r="r" b="b" t="t" l="l"/>
              <a:pathLst>
                <a:path h="619428" w="501166">
                  <a:moveTo>
                    <a:pt x="0" y="0"/>
                  </a:moveTo>
                  <a:lnTo>
                    <a:pt x="501166" y="0"/>
                  </a:lnTo>
                  <a:lnTo>
                    <a:pt x="501166" y="619428"/>
                  </a:lnTo>
                  <a:lnTo>
                    <a:pt x="0" y="619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6708" r="-300629" b="-13706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035637" y="33037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7" y="0"/>
                  </a:lnTo>
                  <a:lnTo>
                    <a:pt x="852437" y="788197"/>
                  </a:lnTo>
                  <a:lnTo>
                    <a:pt x="0" y="78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275314">
              <a:off x="1065443" y="60859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1" y="0"/>
                  </a:lnTo>
                  <a:lnTo>
                    <a:pt x="792261" y="732553"/>
                  </a:lnTo>
                  <a:lnTo>
                    <a:pt x="0" y="73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89580" y="154860"/>
              <a:ext cx="544550" cy="544550"/>
            </a:xfrm>
            <a:custGeom>
              <a:avLst/>
              <a:gdLst/>
              <a:ahLst/>
              <a:cxnLst/>
              <a:rect r="r" b="b" t="t" l="l"/>
              <a:pathLst>
                <a:path h="544550" w="544550">
                  <a:moveTo>
                    <a:pt x="0" y="0"/>
                  </a:moveTo>
                  <a:lnTo>
                    <a:pt x="544551" y="0"/>
                  </a:lnTo>
                  <a:lnTo>
                    <a:pt x="544551" y="544551"/>
                  </a:lnTo>
                  <a:lnTo>
                    <a:pt x="0" y="544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190586" y="4546269"/>
              <a:ext cx="2217872" cy="866356"/>
            </a:xfrm>
            <a:custGeom>
              <a:avLst/>
              <a:gdLst/>
              <a:ahLst/>
              <a:cxnLst/>
              <a:rect r="r" b="b" t="t" l="l"/>
              <a:pathLst>
                <a:path h="866356" w="2217872">
                  <a:moveTo>
                    <a:pt x="0" y="0"/>
                  </a:moveTo>
                  <a:lnTo>
                    <a:pt x="2217872" y="0"/>
                  </a:lnTo>
                  <a:lnTo>
                    <a:pt x="2217872" y="866356"/>
                  </a:lnTo>
                  <a:lnTo>
                    <a:pt x="0" y="86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2700000">
              <a:off x="2772849" y="1821549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20" y="0"/>
                  </a:lnTo>
                  <a:lnTo>
                    <a:pt x="887120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185003" y="1449986"/>
              <a:ext cx="3113444" cy="106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200" spc="30">
                  <a:solidFill>
                    <a:srgbClr val="242424"/>
                  </a:solidFill>
                  <a:latin typeface="Montserrat Classic"/>
                </a:rPr>
                <a:t>Pandas dataframe.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Contiene el nombre común  la clasificación taxonómica de todas las especies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1518096">
              <a:off x="5995185" y="2104289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7185328">
              <a:off x="1959519" y="1926845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893948">
              <a:off x="5159385" y="1926845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78798">
              <a:off x="4574381" y="5827657"/>
              <a:ext cx="592938" cy="1120672"/>
            </a:xfrm>
            <a:custGeom>
              <a:avLst/>
              <a:gdLst/>
              <a:ahLst/>
              <a:cxnLst/>
              <a:rect r="r" b="b" t="t" l="l"/>
              <a:pathLst>
                <a:path h="1120672" w="592938">
                  <a:moveTo>
                    <a:pt x="0" y="0"/>
                  </a:moveTo>
                  <a:lnTo>
                    <a:pt x="592938" y="0"/>
                  </a:lnTo>
                  <a:lnTo>
                    <a:pt x="592938" y="1120673"/>
                  </a:lnTo>
                  <a:lnTo>
                    <a:pt x="0" y="1120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10342586">
              <a:off x="3740959" y="5813940"/>
              <a:ext cx="592938" cy="1120672"/>
            </a:xfrm>
            <a:custGeom>
              <a:avLst/>
              <a:gdLst/>
              <a:ahLst/>
              <a:cxnLst/>
              <a:rect r="r" b="b" t="t" l="l"/>
              <a:pathLst>
                <a:path h="1120672" w="592938">
                  <a:moveTo>
                    <a:pt x="0" y="0"/>
                  </a:moveTo>
                  <a:lnTo>
                    <a:pt x="592937" y="0"/>
                  </a:lnTo>
                  <a:lnTo>
                    <a:pt x="592937" y="1120672"/>
                  </a:lnTo>
                  <a:lnTo>
                    <a:pt x="0" y="1120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7530166">
              <a:off x="9769477" y="7769066"/>
              <a:ext cx="1292018" cy="1660875"/>
            </a:xfrm>
            <a:custGeom>
              <a:avLst/>
              <a:gdLst/>
              <a:ahLst/>
              <a:cxnLst/>
              <a:rect r="r" b="b" t="t" l="l"/>
              <a:pathLst>
                <a:path h="1660875" w="1292018">
                  <a:moveTo>
                    <a:pt x="0" y="0"/>
                  </a:moveTo>
                  <a:lnTo>
                    <a:pt x="1292017" y="0"/>
                  </a:lnTo>
                  <a:lnTo>
                    <a:pt x="1292017" y="1660876"/>
                  </a:lnTo>
                  <a:lnTo>
                    <a:pt x="0" y="166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8900435" y="4792477"/>
              <a:ext cx="2691245" cy="3267066"/>
            </a:xfrm>
            <a:custGeom>
              <a:avLst/>
              <a:gdLst/>
              <a:ahLst/>
              <a:cxnLst/>
              <a:rect r="r" b="b" t="t" l="l"/>
              <a:pathLst>
                <a:path h="3267066" w="2691245">
                  <a:moveTo>
                    <a:pt x="0" y="0"/>
                  </a:moveTo>
                  <a:lnTo>
                    <a:pt x="2691246" y="0"/>
                  </a:lnTo>
                  <a:lnTo>
                    <a:pt x="2691246" y="3267065"/>
                  </a:lnTo>
                  <a:lnTo>
                    <a:pt x="0" y="326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9802701" y="4792477"/>
              <a:ext cx="1119180" cy="1315275"/>
            </a:xfrm>
            <a:custGeom>
              <a:avLst/>
              <a:gdLst/>
              <a:ahLst/>
              <a:cxnLst/>
              <a:rect r="r" b="b" t="t" l="l"/>
              <a:pathLst>
                <a:path h="1315275" w="1119180">
                  <a:moveTo>
                    <a:pt x="0" y="0"/>
                  </a:moveTo>
                  <a:lnTo>
                    <a:pt x="1119180" y="0"/>
                  </a:lnTo>
                  <a:lnTo>
                    <a:pt x="1119180" y="1315275"/>
                  </a:lnTo>
                  <a:lnTo>
                    <a:pt x="0" y="131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6019388">
              <a:off x="6966615" y="3310498"/>
              <a:ext cx="2312718" cy="1159250"/>
            </a:xfrm>
            <a:custGeom>
              <a:avLst/>
              <a:gdLst/>
              <a:ahLst/>
              <a:cxnLst/>
              <a:rect r="r" b="b" t="t" l="l"/>
              <a:pathLst>
                <a:path h="1159250" w="2312718">
                  <a:moveTo>
                    <a:pt x="0" y="0"/>
                  </a:moveTo>
                  <a:lnTo>
                    <a:pt x="2312718" y="0"/>
                  </a:lnTo>
                  <a:lnTo>
                    <a:pt x="2312718" y="1159250"/>
                  </a:lnTo>
                  <a:lnTo>
                    <a:pt x="0" y="1159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2684810" y="4009174"/>
              <a:ext cx="3229423" cy="722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656" spc="182">
                  <a:solidFill>
                    <a:srgbClr val="000000"/>
                  </a:solidFill>
                  <a:latin typeface="Ballpoint Bold"/>
                </a:rPr>
                <a:t>BACKEND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45015" y="801222"/>
              <a:ext cx="2233682" cy="45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52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242424"/>
                  </a:solidFill>
                  <a:latin typeface="Ballpoint Bold"/>
                </a:rPr>
                <a:t>FrontEnd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530018" y="770880"/>
              <a:ext cx="2233682" cy="45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52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242424"/>
                  </a:solidFill>
                  <a:latin typeface="Ballpoint Bold"/>
                </a:rPr>
                <a:t>Metadatos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480328"/>
              <a:ext cx="3113444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Minimalista, </a:t>
              </a:r>
            </a:p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desarrollado en HTML nativo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826515" y="7788061"/>
              <a:ext cx="2946014" cy="861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000000"/>
                  </a:solidFill>
                  <a:latin typeface="Montserrat Classic"/>
                </a:rPr>
                <a:t>Red Neuronal entrenada con nuestro conjunto de datos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1512"/>
                </a:lnSpc>
              </a:pPr>
              <a:r>
                <a:rPr lang="en-US" sz="1200" spc="30">
                  <a:solidFill>
                    <a:srgbClr val="000000"/>
                  </a:solidFill>
                  <a:latin typeface="Montserrat Classic Bold"/>
                </a:rPr>
                <a:t>EfficientNet v2 Small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false" flipV="false" rot="9723521">
              <a:off x="6170359" y="7279398"/>
              <a:ext cx="2792233" cy="1399607"/>
            </a:xfrm>
            <a:custGeom>
              <a:avLst/>
              <a:gdLst/>
              <a:ahLst/>
              <a:cxnLst/>
              <a:rect r="r" b="b" t="t" l="l"/>
              <a:pathLst>
                <a:path h="1399607" w="2792233">
                  <a:moveTo>
                    <a:pt x="0" y="0"/>
                  </a:moveTo>
                  <a:lnTo>
                    <a:pt x="2792233" y="0"/>
                  </a:lnTo>
                  <a:lnTo>
                    <a:pt x="2792233" y="1399607"/>
                  </a:lnTo>
                  <a:lnTo>
                    <a:pt x="0" y="1399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085850" y="289554"/>
            <a:ext cx="3515478" cy="598379"/>
          </a:xfrm>
          <a:custGeom>
            <a:avLst/>
            <a:gdLst/>
            <a:ahLst/>
            <a:cxnLst/>
            <a:rect r="r" b="b" t="t" l="l"/>
            <a:pathLst>
              <a:path h="598379" w="3515478">
                <a:moveTo>
                  <a:pt x="0" y="0"/>
                </a:moveTo>
                <a:lnTo>
                  <a:pt x="3515478" y="0"/>
                </a:lnTo>
                <a:lnTo>
                  <a:pt x="3515478" y="598379"/>
                </a:lnTo>
                <a:lnTo>
                  <a:pt x="0" y="5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1451" y="3344004"/>
            <a:ext cx="5776599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y Grotesk Key"/>
              </a:rPr>
              <a:t>Arthur Samuel (1959, IBM): acuñó el término machine learning o aprendizaje automático como el campo de estudio que confiere a los ordenadores la capacidad de aprender sin ser programados explícitamente.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98126" y="1253028"/>
            <a:ext cx="5114340" cy="182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000000"/>
                </a:solidFill>
                <a:latin typeface="Cy Grotesk Grand Demi"/>
              </a:rPr>
              <a:t>Marco teórico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63768" y="2274793"/>
            <a:ext cx="4023744" cy="6204502"/>
            <a:chOff x="0" y="0"/>
            <a:chExt cx="1490275" cy="2297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0276" cy="2297964"/>
            </a:xfrm>
            <a:custGeom>
              <a:avLst/>
              <a:gdLst/>
              <a:ahLst/>
              <a:cxnLst/>
              <a:rect r="r" b="b" t="t" l="l"/>
              <a:pathLst>
                <a:path h="2297964" w="1490276">
                  <a:moveTo>
                    <a:pt x="0" y="0"/>
                  </a:moveTo>
                  <a:lnTo>
                    <a:pt x="1490276" y="0"/>
                  </a:lnTo>
                  <a:lnTo>
                    <a:pt x="1490276" y="2297964"/>
                  </a:lnTo>
                  <a:lnTo>
                    <a:pt x="0" y="2297964"/>
                  </a:lnTo>
                  <a:close/>
                </a:path>
              </a:pathLst>
            </a:custGeom>
            <a:solidFill>
              <a:srgbClr val="FCC5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9214020" y="3691118"/>
            <a:ext cx="917794" cy="9687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064960" y="3399264"/>
            <a:ext cx="1018746" cy="1018746"/>
            <a:chOff x="0" y="0"/>
            <a:chExt cx="1358328" cy="1358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64960" y="4660223"/>
            <a:ext cx="1018746" cy="1018746"/>
            <a:chOff x="0" y="0"/>
            <a:chExt cx="1358328" cy="13583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064960" y="5917094"/>
            <a:ext cx="1018746" cy="1018746"/>
            <a:chOff x="0" y="0"/>
            <a:chExt cx="1358328" cy="13583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64960" y="7173965"/>
            <a:ext cx="1018746" cy="1018746"/>
            <a:chOff x="0" y="0"/>
            <a:chExt cx="1358328" cy="13583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95273" y="3181745"/>
            <a:ext cx="1018746" cy="1018746"/>
            <a:chOff x="0" y="0"/>
            <a:chExt cx="1358328" cy="1358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95273" y="4562441"/>
            <a:ext cx="1018746" cy="1018746"/>
            <a:chOff x="0" y="0"/>
            <a:chExt cx="1358328" cy="13583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95273" y="5939931"/>
            <a:ext cx="1018746" cy="1018746"/>
            <a:chOff x="0" y="0"/>
            <a:chExt cx="1358328" cy="13583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95273" y="7317421"/>
            <a:ext cx="1018746" cy="1018746"/>
            <a:chOff x="0" y="0"/>
            <a:chExt cx="1358328" cy="13583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131813" y="5411480"/>
            <a:ext cx="1018746" cy="1018746"/>
            <a:chOff x="0" y="0"/>
            <a:chExt cx="1358328" cy="13583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131813" y="6668352"/>
            <a:ext cx="1018746" cy="1018746"/>
            <a:chOff x="0" y="0"/>
            <a:chExt cx="1358328" cy="13583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8" id="48"/>
          <p:cNvSpPr/>
          <p:nvPr/>
        </p:nvSpPr>
        <p:spPr>
          <a:xfrm flipV="true">
            <a:off x="9214020" y="4659894"/>
            <a:ext cx="917794" cy="4119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9214020" y="4659894"/>
            <a:ext cx="917794" cy="1766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9214020" y="4659894"/>
            <a:ext cx="917794" cy="3166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9214020" y="5071814"/>
            <a:ext cx="917794" cy="8490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>
            <a:off x="9195723" y="5920854"/>
            <a:ext cx="936091" cy="5143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H="true">
            <a:off x="9214020" y="5920854"/>
            <a:ext cx="917794" cy="19059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9214020" y="7177725"/>
            <a:ext cx="917794" cy="6490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9214020" y="6449304"/>
            <a:ext cx="917794" cy="7284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9214020" y="5071814"/>
            <a:ext cx="917794" cy="21059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 flipV="true">
            <a:off x="9214020" y="3691118"/>
            <a:ext cx="917794" cy="22297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H="true" flipV="true">
            <a:off x="9214020" y="3691118"/>
            <a:ext cx="917794" cy="34866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13998106" y="4536398"/>
            <a:ext cx="1018746" cy="1018746"/>
            <a:chOff x="0" y="0"/>
            <a:chExt cx="1358328" cy="135832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y1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998106" y="5917094"/>
            <a:ext cx="1018746" cy="1018746"/>
            <a:chOff x="0" y="0"/>
            <a:chExt cx="1358328" cy="135832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y2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0131813" y="4150521"/>
            <a:ext cx="1018746" cy="1018746"/>
            <a:chOff x="0" y="0"/>
            <a:chExt cx="1358328" cy="135832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9" id="69"/>
          <p:cNvSpPr/>
          <p:nvPr/>
        </p:nvSpPr>
        <p:spPr>
          <a:xfrm flipV="true">
            <a:off x="11150560" y="3908637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11150560" y="4659894"/>
            <a:ext cx="914400" cy="5097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1" id="71"/>
          <p:cNvSpPr txBox="true"/>
          <p:nvPr/>
        </p:nvSpPr>
        <p:spPr>
          <a:xfrm rot="0">
            <a:off x="7925424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 de entrada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3805410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 de salida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777288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Capas ocultas</a:t>
            </a:r>
          </a:p>
        </p:txBody>
      </p:sp>
      <p:sp>
        <p:nvSpPr>
          <p:cNvPr name="AutoShape 74" id="74"/>
          <p:cNvSpPr/>
          <p:nvPr/>
        </p:nvSpPr>
        <p:spPr>
          <a:xfrm>
            <a:off x="11150560" y="4659894"/>
            <a:ext cx="914400" cy="1766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11150560" y="4659894"/>
            <a:ext cx="914400" cy="3023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1150560" y="5920854"/>
            <a:ext cx="914400" cy="17624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>
            <a:off x="11150560" y="5920854"/>
            <a:ext cx="914400" cy="5056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flipV="true">
            <a:off x="11150560" y="5169596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flipV="true">
            <a:off x="11150560" y="3908637"/>
            <a:ext cx="914400" cy="20122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 flipV="true">
            <a:off x="11150560" y="3908637"/>
            <a:ext cx="914400" cy="32690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flipV="true">
            <a:off x="11150560" y="5169596"/>
            <a:ext cx="914400" cy="1992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V="true">
            <a:off x="11150560" y="6426467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>
            <a:off x="11150560" y="7177725"/>
            <a:ext cx="914400" cy="5056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4" id="84"/>
          <p:cNvSpPr/>
          <p:nvPr/>
        </p:nvSpPr>
        <p:spPr>
          <a:xfrm flipV="true">
            <a:off x="13083706" y="6426467"/>
            <a:ext cx="914400" cy="12568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 flipV="true">
            <a:off x="13083706" y="5045771"/>
            <a:ext cx="914400" cy="26375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>
            <a:off x="13083706" y="6426467"/>
            <a:ext cx="9144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 flipV="true">
            <a:off x="13083706" y="5045771"/>
            <a:ext cx="914400" cy="13806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8" id="88"/>
          <p:cNvSpPr/>
          <p:nvPr/>
        </p:nvSpPr>
        <p:spPr>
          <a:xfrm>
            <a:off x="13083706" y="5169596"/>
            <a:ext cx="914400" cy="12568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9" id="89"/>
          <p:cNvSpPr/>
          <p:nvPr/>
        </p:nvSpPr>
        <p:spPr>
          <a:xfrm>
            <a:off x="13083706" y="3908637"/>
            <a:ext cx="914400" cy="25178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>
            <a:off x="13083706" y="3908637"/>
            <a:ext cx="914400" cy="11371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 flipV="true">
            <a:off x="13083706" y="5045771"/>
            <a:ext cx="914400" cy="1238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2" id="92"/>
          <p:cNvSpPr/>
          <p:nvPr/>
        </p:nvSpPr>
        <p:spPr>
          <a:xfrm flipH="false" flipV="false" rot="0">
            <a:off x="15076928" y="8459080"/>
            <a:ext cx="348894" cy="353391"/>
          </a:xfrm>
          <a:custGeom>
            <a:avLst/>
            <a:gdLst/>
            <a:ahLst/>
            <a:cxnLst/>
            <a:rect r="r" b="b" t="t" l="l"/>
            <a:pathLst>
              <a:path h="353391" w="348894">
                <a:moveTo>
                  <a:pt x="0" y="0"/>
                </a:moveTo>
                <a:lnTo>
                  <a:pt x="348893" y="0"/>
                </a:lnTo>
                <a:lnTo>
                  <a:pt x="348893" y="353392"/>
                </a:lnTo>
                <a:lnTo>
                  <a:pt x="0" y="35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5016852" y="7794387"/>
            <a:ext cx="469045" cy="312128"/>
          </a:xfrm>
          <a:custGeom>
            <a:avLst/>
            <a:gdLst/>
            <a:ahLst/>
            <a:cxnLst/>
            <a:rect r="r" b="b" t="t" l="l"/>
            <a:pathLst>
              <a:path h="312128" w="469045">
                <a:moveTo>
                  <a:pt x="0" y="0"/>
                </a:moveTo>
                <a:lnTo>
                  <a:pt x="469045" y="0"/>
                </a:lnTo>
                <a:lnTo>
                  <a:pt x="469045" y="312128"/>
                </a:lnTo>
                <a:lnTo>
                  <a:pt x="0" y="312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4" id="94"/>
          <p:cNvSpPr txBox="true"/>
          <p:nvPr/>
        </p:nvSpPr>
        <p:spPr>
          <a:xfrm rot="0">
            <a:off x="15682281" y="7656446"/>
            <a:ext cx="140413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ato Bold"/>
              </a:rPr>
              <a:t>Función de activación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682281" y="8341771"/>
            <a:ext cx="140413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ato Bold"/>
              </a:rPr>
              <a:t>Suma ponderada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126663" y="6129747"/>
            <a:ext cx="6186174" cy="2761934"/>
            <a:chOff x="0" y="0"/>
            <a:chExt cx="8248232" cy="3682579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437850" y="1680685"/>
              <a:ext cx="848010" cy="848010"/>
            </a:xfrm>
            <a:custGeom>
              <a:avLst/>
              <a:gdLst/>
              <a:ahLst/>
              <a:cxnLst/>
              <a:rect r="r" b="b" t="t" l="l"/>
              <a:pathLst>
                <a:path h="848010" w="848010">
                  <a:moveTo>
                    <a:pt x="0" y="0"/>
                  </a:moveTo>
                  <a:lnTo>
                    <a:pt x="848010" y="0"/>
                  </a:lnTo>
                  <a:lnTo>
                    <a:pt x="848010" y="848010"/>
                  </a:lnTo>
                  <a:lnTo>
                    <a:pt x="0" y="84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5955980" y="1680685"/>
              <a:ext cx="848010" cy="848010"/>
            </a:xfrm>
            <a:custGeom>
              <a:avLst/>
              <a:gdLst/>
              <a:ahLst/>
              <a:cxnLst/>
              <a:rect r="r" b="b" t="t" l="l"/>
              <a:pathLst>
                <a:path h="848010" w="848010">
                  <a:moveTo>
                    <a:pt x="0" y="0"/>
                  </a:moveTo>
                  <a:lnTo>
                    <a:pt x="848009" y="0"/>
                  </a:lnTo>
                  <a:lnTo>
                    <a:pt x="848009" y="848010"/>
                  </a:lnTo>
                  <a:lnTo>
                    <a:pt x="0" y="84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9" id="99"/>
            <p:cNvSpPr/>
            <p:nvPr/>
          </p:nvSpPr>
          <p:spPr>
            <a:xfrm>
              <a:off x="5285860" y="2104690"/>
              <a:ext cx="67012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0" id="100"/>
            <p:cNvSpPr/>
            <p:nvPr/>
          </p:nvSpPr>
          <p:spPr>
            <a:xfrm flipV="true">
              <a:off x="6803989" y="2104690"/>
              <a:ext cx="67163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981954" y="1103948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79" y="0"/>
                  </a:lnTo>
                  <a:lnTo>
                    <a:pt x="327479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02" id="102"/>
            <p:cNvSpPr/>
            <p:nvPr/>
          </p:nvSpPr>
          <p:spPr>
            <a:xfrm flipV="true">
              <a:off x="3677782" y="2104690"/>
              <a:ext cx="760068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4698115" y="678395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80" y="0"/>
                  </a:lnTo>
                  <a:lnTo>
                    <a:pt x="327480" y="327480"/>
                  </a:lnTo>
                  <a:lnTo>
                    <a:pt x="0" y="32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4" id="104"/>
            <p:cNvSpPr txBox="true"/>
            <p:nvPr/>
          </p:nvSpPr>
          <p:spPr>
            <a:xfrm rot="0">
              <a:off x="2996544" y="1102627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w1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2996544" y="2746282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w3</a:t>
              </a:r>
            </a:p>
          </p:txBody>
        </p:sp>
        <p:sp>
          <p:nvSpPr>
            <p:cNvPr name="AutoShape 106" id="106"/>
            <p:cNvSpPr/>
            <p:nvPr/>
          </p:nvSpPr>
          <p:spPr>
            <a:xfrm flipV="true">
              <a:off x="3677782" y="2429816"/>
              <a:ext cx="705669" cy="481526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7" id="107"/>
            <p:cNvSpPr/>
            <p:nvPr/>
          </p:nvSpPr>
          <p:spPr>
            <a:xfrm>
              <a:off x="3677782" y="1267688"/>
              <a:ext cx="705669" cy="429343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8" id="108"/>
            <p:cNvSpPr/>
            <p:nvPr/>
          </p:nvSpPr>
          <p:spPr>
            <a:xfrm>
              <a:off x="4861855" y="1005875"/>
              <a:ext cx="0" cy="67481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1981954" y="1940950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79" y="0"/>
                  </a:lnTo>
                  <a:lnTo>
                    <a:pt x="327479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974379" y="2785766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80" y="0"/>
                  </a:lnTo>
                  <a:lnTo>
                    <a:pt x="327480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11" id="111"/>
            <p:cNvSpPr/>
            <p:nvPr/>
          </p:nvSpPr>
          <p:spPr>
            <a:xfrm>
              <a:off x="2309433" y="2104690"/>
              <a:ext cx="687111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2" id="112"/>
            <p:cNvSpPr/>
            <p:nvPr/>
          </p:nvSpPr>
          <p:spPr>
            <a:xfrm>
              <a:off x="2309433" y="1267688"/>
              <a:ext cx="687111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3" id="113"/>
            <p:cNvSpPr/>
            <p:nvPr/>
          </p:nvSpPr>
          <p:spPr>
            <a:xfrm flipV="true">
              <a:off x="2301859" y="2941974"/>
              <a:ext cx="694685" cy="753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205117" y="865698"/>
              <a:ext cx="360624" cy="2510675"/>
            </a:xfrm>
            <a:custGeom>
              <a:avLst/>
              <a:gdLst/>
              <a:ahLst/>
              <a:cxnLst/>
              <a:rect r="r" b="b" t="t" l="l"/>
              <a:pathLst>
                <a:path h="2510675" w="360624">
                  <a:moveTo>
                    <a:pt x="0" y="0"/>
                  </a:moveTo>
                  <a:lnTo>
                    <a:pt x="360624" y="0"/>
                  </a:lnTo>
                  <a:lnTo>
                    <a:pt x="360624" y="2510675"/>
                  </a:lnTo>
                  <a:lnTo>
                    <a:pt x="0" y="251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4639384" y="1879351"/>
              <a:ext cx="444942" cy="450677"/>
            </a:xfrm>
            <a:custGeom>
              <a:avLst/>
              <a:gdLst/>
              <a:ahLst/>
              <a:cxnLst/>
              <a:rect r="r" b="b" t="t" l="l"/>
              <a:pathLst>
                <a:path h="450677" w="444942">
                  <a:moveTo>
                    <a:pt x="0" y="0"/>
                  </a:moveTo>
                  <a:lnTo>
                    <a:pt x="444942" y="0"/>
                  </a:lnTo>
                  <a:lnTo>
                    <a:pt x="444942" y="450677"/>
                  </a:lnTo>
                  <a:lnTo>
                    <a:pt x="0" y="450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6080900" y="1905662"/>
              <a:ext cx="598170" cy="398055"/>
            </a:xfrm>
            <a:custGeom>
              <a:avLst/>
              <a:gdLst/>
              <a:ahLst/>
              <a:cxnLst/>
              <a:rect r="r" b="b" t="t" l="l"/>
              <a:pathLst>
                <a:path h="398055" w="598170">
                  <a:moveTo>
                    <a:pt x="0" y="0"/>
                  </a:moveTo>
                  <a:lnTo>
                    <a:pt x="598169" y="0"/>
                  </a:lnTo>
                  <a:lnTo>
                    <a:pt x="598169" y="398055"/>
                  </a:lnTo>
                  <a:lnTo>
                    <a:pt x="0" y="39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7" id="117"/>
            <p:cNvSpPr txBox="true"/>
            <p:nvPr/>
          </p:nvSpPr>
          <p:spPr>
            <a:xfrm rot="0">
              <a:off x="2996544" y="1939630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w2</a:t>
              </a: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7475625" y="1785991"/>
              <a:ext cx="77260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Salida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y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5740996" y="940520"/>
              <a:ext cx="127797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Función de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activación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4452318" y="-38100"/>
              <a:ext cx="819073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Bias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b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1343967" y="1102627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x1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1300716" y="1939630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x2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1293142" y="2775225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x3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0" y="1802337"/>
              <a:ext cx="127797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Valores de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entrada</a:t>
              </a:r>
            </a:p>
          </p:txBody>
        </p:sp>
        <p:sp>
          <p:nvSpPr>
            <p:cNvPr name="TextBox 125" id="125"/>
            <p:cNvSpPr txBox="true"/>
            <p:nvPr/>
          </p:nvSpPr>
          <p:spPr>
            <a:xfrm rot="0">
              <a:off x="2927627" y="3385675"/>
              <a:ext cx="819073" cy="296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Pesos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8187901" y="1772351"/>
          <a:ext cx="2404380" cy="2701121"/>
        </p:xfrm>
        <a:graphic>
          <a:graphicData uri="http://schemas.openxmlformats.org/drawingml/2006/table">
            <a:tbl>
              <a:tblPr/>
              <a:tblGrid>
                <a:gridCol w="394847"/>
                <a:gridCol w="400444"/>
                <a:gridCol w="397646"/>
                <a:gridCol w="393304"/>
                <a:gridCol w="423191"/>
                <a:gridCol w="394948"/>
              </a:tblGrid>
              <a:tr h="387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6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31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14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5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91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4985619" y="1772351"/>
          <a:ext cx="1603359" cy="1929251"/>
        </p:xfrm>
        <a:graphic>
          <a:graphicData uri="http://schemas.openxmlformats.org/drawingml/2006/table">
            <a:tbl>
              <a:tblPr/>
              <a:tblGrid>
                <a:gridCol w="393842"/>
                <a:gridCol w="399489"/>
                <a:gridCol w="393545"/>
                <a:gridCol w="416483"/>
              </a:tblGrid>
              <a:tr h="388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100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7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4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939281" y="5706949"/>
          <a:ext cx="1143116" cy="1143317"/>
        </p:xfrm>
        <a:graphic>
          <a:graphicData uri="http://schemas.openxmlformats.org/drawingml/2006/table">
            <a:tbl>
              <a:tblPr/>
              <a:tblGrid>
                <a:gridCol w="248972"/>
                <a:gridCol w="245101"/>
                <a:gridCol w="237876"/>
              </a:tblGrid>
              <a:tr h="391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-2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3120162" y="5706949"/>
          <a:ext cx="1143116" cy="1143317"/>
        </p:xfrm>
        <a:graphic>
          <a:graphicData uri="http://schemas.openxmlformats.org/drawingml/2006/table">
            <a:tbl>
              <a:tblPr/>
              <a:tblGrid>
                <a:gridCol w="248972"/>
                <a:gridCol w="245101"/>
                <a:gridCol w="237876"/>
              </a:tblGrid>
              <a:tr h="391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-460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10" id="10"/>
          <p:cNvSpPr/>
          <p:nvPr/>
        </p:nvSpPr>
        <p:spPr>
          <a:xfrm>
            <a:off x="9390091" y="1772351"/>
            <a:ext cx="2692305" cy="3934599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V="true">
            <a:off x="12082397" y="5706949"/>
            <a:ext cx="1037766" cy="10758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12098316" y="6820460"/>
            <a:ext cx="1037766" cy="10758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13136279" y="1772351"/>
            <a:ext cx="1849340" cy="3915550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4263278" y="2202383"/>
            <a:ext cx="1125754" cy="4647884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3993228" y="4141436"/>
            <a:ext cx="655619" cy="664071"/>
          </a:xfrm>
          <a:custGeom>
            <a:avLst/>
            <a:gdLst/>
            <a:ahLst/>
            <a:cxnLst/>
            <a:rect r="r" b="b" t="t" l="l"/>
            <a:pathLst>
              <a:path h="664071" w="655619">
                <a:moveTo>
                  <a:pt x="0" y="0"/>
                </a:moveTo>
                <a:lnTo>
                  <a:pt x="655619" y="0"/>
                </a:lnTo>
                <a:lnTo>
                  <a:pt x="655619" y="664071"/>
                </a:lnTo>
                <a:lnTo>
                  <a:pt x="0" y="664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8187901" y="2951242"/>
            <a:ext cx="2751379" cy="3899025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4753922" y="2792530"/>
            <a:ext cx="2602023" cy="1655392"/>
          </a:xfrm>
          <a:custGeom>
            <a:avLst/>
            <a:gdLst/>
            <a:ahLst/>
            <a:cxnLst/>
            <a:rect r="r" b="b" t="t" l="l"/>
            <a:pathLst>
              <a:path h="1655392" w="2602023">
                <a:moveTo>
                  <a:pt x="0" y="0"/>
                </a:moveTo>
                <a:lnTo>
                  <a:pt x="2602023" y="0"/>
                </a:lnTo>
                <a:lnTo>
                  <a:pt x="2602023" y="1655391"/>
                </a:lnTo>
                <a:lnTo>
                  <a:pt x="0" y="16553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58879" y="2736976"/>
            <a:ext cx="2678652" cy="1710945"/>
          </a:xfrm>
          <a:custGeom>
            <a:avLst/>
            <a:gdLst/>
            <a:ahLst/>
            <a:cxnLst/>
            <a:rect r="r" b="b" t="t" l="l"/>
            <a:pathLst>
              <a:path h="1710945" w="2678652">
                <a:moveTo>
                  <a:pt x="0" y="0"/>
                </a:moveTo>
                <a:lnTo>
                  <a:pt x="2678652" y="0"/>
                </a:lnTo>
                <a:lnTo>
                  <a:pt x="2678652" y="1710945"/>
                </a:lnTo>
                <a:lnTo>
                  <a:pt x="0" y="17109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992722" y="3459167"/>
            <a:ext cx="706009" cy="322116"/>
          </a:xfrm>
          <a:custGeom>
            <a:avLst/>
            <a:gdLst/>
            <a:ahLst/>
            <a:cxnLst/>
            <a:rect r="r" b="b" t="t" l="l"/>
            <a:pathLst>
              <a:path h="322116" w="706009">
                <a:moveTo>
                  <a:pt x="0" y="0"/>
                </a:moveTo>
                <a:lnTo>
                  <a:pt x="706009" y="0"/>
                </a:lnTo>
                <a:lnTo>
                  <a:pt x="706009" y="322117"/>
                </a:lnTo>
                <a:lnTo>
                  <a:pt x="0" y="322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753922" y="5308533"/>
            <a:ext cx="2602023" cy="1649238"/>
          </a:xfrm>
          <a:custGeom>
            <a:avLst/>
            <a:gdLst/>
            <a:ahLst/>
            <a:cxnLst/>
            <a:rect r="r" b="b" t="t" l="l"/>
            <a:pathLst>
              <a:path h="1649238" w="2602023">
                <a:moveTo>
                  <a:pt x="0" y="0"/>
                </a:moveTo>
                <a:lnTo>
                  <a:pt x="2602023" y="0"/>
                </a:lnTo>
                <a:lnTo>
                  <a:pt x="2602023" y="1649238"/>
                </a:lnTo>
                <a:lnTo>
                  <a:pt x="0" y="16492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400000">
            <a:off x="5701929" y="4718271"/>
            <a:ext cx="706009" cy="322116"/>
          </a:xfrm>
          <a:custGeom>
            <a:avLst/>
            <a:gdLst/>
            <a:ahLst/>
            <a:cxnLst/>
            <a:rect r="r" b="b" t="t" l="l"/>
            <a:pathLst>
              <a:path h="322116" w="706009">
                <a:moveTo>
                  <a:pt x="0" y="0"/>
                </a:moveTo>
                <a:lnTo>
                  <a:pt x="706009" y="0"/>
                </a:lnTo>
                <a:lnTo>
                  <a:pt x="706009" y="322116"/>
                </a:lnTo>
                <a:lnTo>
                  <a:pt x="0" y="322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46140" y="5535015"/>
            <a:ext cx="1904130" cy="1196275"/>
          </a:xfrm>
          <a:custGeom>
            <a:avLst/>
            <a:gdLst/>
            <a:ahLst/>
            <a:cxnLst/>
            <a:rect r="r" b="b" t="t" l="l"/>
            <a:pathLst>
              <a:path h="1196275" w="1904130">
                <a:moveTo>
                  <a:pt x="0" y="0"/>
                </a:moveTo>
                <a:lnTo>
                  <a:pt x="1904130" y="0"/>
                </a:lnTo>
                <a:lnTo>
                  <a:pt x="1904130" y="1196275"/>
                </a:lnTo>
                <a:lnTo>
                  <a:pt x="0" y="119627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3831664" y="5972094"/>
            <a:ext cx="706009" cy="322116"/>
          </a:xfrm>
          <a:custGeom>
            <a:avLst/>
            <a:gdLst/>
            <a:ahLst/>
            <a:cxnLst/>
            <a:rect r="r" b="b" t="t" l="l"/>
            <a:pathLst>
              <a:path h="322116" w="706009">
                <a:moveTo>
                  <a:pt x="0" y="0"/>
                </a:moveTo>
                <a:lnTo>
                  <a:pt x="706009" y="0"/>
                </a:lnTo>
                <a:lnTo>
                  <a:pt x="706009" y="322116"/>
                </a:lnTo>
                <a:lnTo>
                  <a:pt x="0" y="322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646140" y="7817140"/>
            <a:ext cx="1904130" cy="1203354"/>
          </a:xfrm>
          <a:custGeom>
            <a:avLst/>
            <a:gdLst/>
            <a:ahLst/>
            <a:cxnLst/>
            <a:rect r="r" b="b" t="t" l="l"/>
            <a:pathLst>
              <a:path h="1203354" w="1904130">
                <a:moveTo>
                  <a:pt x="0" y="0"/>
                </a:moveTo>
                <a:lnTo>
                  <a:pt x="1904130" y="0"/>
                </a:lnTo>
                <a:lnTo>
                  <a:pt x="1904130" y="1203353"/>
                </a:lnTo>
                <a:lnTo>
                  <a:pt x="0" y="12033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258879" y="1066800"/>
            <a:ext cx="5357303" cy="136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8"/>
              </a:lnSpc>
            </a:pPr>
            <a:r>
              <a:rPr lang="en-US" sz="4800" spc="-124">
                <a:solidFill>
                  <a:srgbClr val="000000"/>
                </a:solidFill>
                <a:latin typeface="Cy Grotesk Grand Demi"/>
              </a:rPr>
              <a:t>Operación de convolución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87901" y="981075"/>
            <a:ext cx="261729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Mapa de segmentación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de entrada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478653" y="981075"/>
            <a:ext cx="261729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Mapa de segmentación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de salida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32356" y="6929638"/>
            <a:ext cx="9569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00202"/>
                </a:solidFill>
                <a:latin typeface="Lato Bold"/>
              </a:rPr>
              <a:t>KERNEL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340309" y="5554550"/>
            <a:ext cx="521940" cy="122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800202"/>
                </a:solidFill>
                <a:latin typeface="Open Sans Light Bold"/>
              </a:rPr>
              <a:t>=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10643" y="4362495"/>
            <a:ext cx="528638" cy="122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800202"/>
                </a:solidFill>
                <a:latin typeface="Open Sans Light Bold"/>
              </a:rPr>
              <a:t>x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245201" y="7149717"/>
            <a:ext cx="706009" cy="322116"/>
          </a:xfrm>
          <a:custGeom>
            <a:avLst/>
            <a:gdLst/>
            <a:ahLst/>
            <a:cxnLst/>
            <a:rect r="r" b="b" t="t" l="l"/>
            <a:pathLst>
              <a:path h="322116" w="706009">
                <a:moveTo>
                  <a:pt x="0" y="0"/>
                </a:moveTo>
                <a:lnTo>
                  <a:pt x="706008" y="0"/>
                </a:lnTo>
                <a:lnTo>
                  <a:pt x="706008" y="322116"/>
                </a:lnTo>
                <a:lnTo>
                  <a:pt x="0" y="322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940824" y="4441332"/>
            <a:ext cx="2830243" cy="88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00202"/>
                </a:solidFill>
                <a:latin typeface="Lato Bold"/>
              </a:rPr>
              <a:t>Conv2d(in_channels=3, out_channels=3, kernel_size=3x3)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703423" y="4654271"/>
            <a:ext cx="2468216" cy="88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00202"/>
                </a:solidFill>
                <a:latin typeface="Lato Bold"/>
              </a:rPr>
              <a:t>Conv2d(in_channels=3, out_channels=24, kernel_size=3x3)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27223" y="6874165"/>
            <a:ext cx="2468216" cy="88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800202"/>
                </a:solidFill>
                <a:latin typeface="Lato Bold"/>
              </a:rPr>
              <a:t>Conv2d(in_channels=24, out_channels=24, kernel_size=3x3)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63313" y="2446782"/>
            <a:ext cx="126978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 Bold"/>
              </a:rPr>
              <a:t>(250, 400)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81100" y="2446782"/>
            <a:ext cx="126978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 Bold"/>
              </a:rPr>
              <a:t>(250, 400)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816578" y="5004480"/>
            <a:ext cx="126978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 Bold"/>
              </a:rPr>
              <a:t>(248, 398)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46140" y="5194233"/>
            <a:ext cx="126978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 Bold"/>
              </a:rPr>
              <a:t>(124, 199)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433639" y="7464715"/>
            <a:ext cx="1269783" cy="290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Lato Bold"/>
              </a:rPr>
              <a:t>(124, 199)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3311539"/>
            <a:ext cx="17095945" cy="5956286"/>
            <a:chOff x="0" y="0"/>
            <a:chExt cx="10468629" cy="3647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68629" cy="3647306"/>
            </a:xfrm>
            <a:custGeom>
              <a:avLst/>
              <a:gdLst/>
              <a:ahLst/>
              <a:cxnLst/>
              <a:rect r="r" b="b" t="t" l="l"/>
              <a:pathLst>
                <a:path h="3647306" w="10468629">
                  <a:moveTo>
                    <a:pt x="0" y="0"/>
                  </a:moveTo>
                  <a:lnTo>
                    <a:pt x="10468629" y="0"/>
                  </a:lnTo>
                  <a:lnTo>
                    <a:pt x="10468629" y="3647306"/>
                  </a:lnTo>
                  <a:lnTo>
                    <a:pt x="0" y="3647306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354353" y="3407840"/>
            <a:ext cx="11579294" cy="5763684"/>
          </a:xfrm>
          <a:custGeom>
            <a:avLst/>
            <a:gdLst/>
            <a:ahLst/>
            <a:cxnLst/>
            <a:rect r="r" b="b" t="t" l="l"/>
            <a:pathLst>
              <a:path h="5763684" w="11579294">
                <a:moveTo>
                  <a:pt x="0" y="0"/>
                </a:moveTo>
                <a:lnTo>
                  <a:pt x="11579294" y="0"/>
                </a:lnTo>
                <a:lnTo>
                  <a:pt x="11579294" y="5763684"/>
                </a:lnTo>
                <a:lnTo>
                  <a:pt x="0" y="5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905906" y="1028700"/>
          <a:ext cx="7595007" cy="2101135"/>
        </p:xfrm>
        <a:graphic>
          <a:graphicData uri="http://schemas.openxmlformats.org/drawingml/2006/table">
            <a:tbl>
              <a:tblPr/>
              <a:tblGrid>
                <a:gridCol w="2437930"/>
                <a:gridCol w="2437930"/>
                <a:gridCol w="2719147"/>
              </a:tblGrid>
              <a:tr h="5443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Modelo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Valor de pérdida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porcentaje de precisión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ResNet-50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2,0433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55,66%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EfficientNet B3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2,1402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53,31%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EfficientNet v2 Small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C2002F"/>
                          </a:solidFill>
                          <a:latin typeface="Lato Bold"/>
                        </a:rPr>
                        <a:t>1,7577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C2002F"/>
                          </a:solidFill>
                          <a:latin typeface="Lato Bold"/>
                        </a:rPr>
                        <a:t>59,82%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576718" y="1489719"/>
            <a:ext cx="6609638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000000"/>
                </a:solidFill>
                <a:latin typeface="Cy Grotesk Grand Demi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3038" y="8718769"/>
            <a:ext cx="1943382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 spc="62">
                <a:solidFill>
                  <a:srgbClr val="FFFFFF"/>
                </a:solidFill>
                <a:latin typeface="Cy Grotesk Key Italics"/>
              </a:rPr>
              <a:t>Fuente: </a:t>
            </a:r>
          </a:p>
          <a:p>
            <a:pPr>
              <a:lnSpc>
                <a:spcPts val="1820"/>
              </a:lnSpc>
              <a:spcBef>
                <a:spcPct val="0"/>
              </a:spcBef>
            </a:pPr>
            <a:r>
              <a:rPr lang="en-US" sz="1300" spc="62">
                <a:solidFill>
                  <a:srgbClr val="FFFFFF"/>
                </a:solidFill>
                <a:latin typeface="Cy Grotesk Key Italics"/>
              </a:rPr>
              <a:t>Elaboración propia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66088" y="238062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17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482195" y="217249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586457" y="2276753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690720" y="2381015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794982" y="248527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1899244" y="258953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2003506" y="2693802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117736" y="281014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12249900" y="2967421"/>
            <a:ext cx="128455" cy="133429"/>
            <a:chOff x="0" y="0"/>
            <a:chExt cx="69542" cy="722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542" cy="72235"/>
            </a:xfrm>
            <a:custGeom>
              <a:avLst/>
              <a:gdLst/>
              <a:ahLst/>
              <a:cxnLst/>
              <a:rect r="r" b="b" t="t" l="l"/>
              <a:pathLst>
                <a:path h="72235" w="69542">
                  <a:moveTo>
                    <a:pt x="0" y="0"/>
                  </a:moveTo>
                  <a:lnTo>
                    <a:pt x="69542" y="0"/>
                  </a:lnTo>
                  <a:lnTo>
                    <a:pt x="69542" y="72235"/>
                  </a:lnTo>
                  <a:lnTo>
                    <a:pt x="0" y="72235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619884" y="2589539"/>
            <a:ext cx="1694244" cy="37788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621879" y="2838644"/>
            <a:ext cx="1692248" cy="26220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1272722" y="343304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3350327" y="2210378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13454590" y="231464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13558852" y="2418903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3663114" y="2523165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3767376" y="2627427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13871639" y="273169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13975901" y="2835952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pSp>
        <p:nvGrpSpPr>
          <p:cNvPr name="Group 27" id="27"/>
          <p:cNvGrpSpPr/>
          <p:nvPr/>
        </p:nvGrpSpPr>
        <p:grpSpPr>
          <a:xfrm rot="0">
            <a:off x="14426482" y="3334732"/>
            <a:ext cx="97717" cy="98300"/>
            <a:chOff x="0" y="0"/>
            <a:chExt cx="52901" cy="532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901" cy="53217"/>
            </a:xfrm>
            <a:custGeom>
              <a:avLst/>
              <a:gdLst/>
              <a:ahLst/>
              <a:cxnLst/>
              <a:rect r="r" b="b" t="t" l="l"/>
              <a:pathLst>
                <a:path h="53217" w="52901">
                  <a:moveTo>
                    <a:pt x="0" y="0"/>
                  </a:moveTo>
                  <a:lnTo>
                    <a:pt x="52901" y="0"/>
                  </a:lnTo>
                  <a:lnTo>
                    <a:pt x="52901" y="53217"/>
                  </a:lnTo>
                  <a:lnTo>
                    <a:pt x="0" y="53217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2704818" y="3267769"/>
            <a:ext cx="1770523" cy="6696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2704818" y="3433032"/>
            <a:ext cx="1770523" cy="7176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5849885" y="2961977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0771077" y="4235153"/>
            <a:ext cx="5979800" cy="884707"/>
            <a:chOff x="0" y="0"/>
            <a:chExt cx="1574927" cy="2330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03200" y="-103959"/>
              <a:ext cx="1168527" cy="440927"/>
            </a:xfrm>
            <a:custGeom>
              <a:avLst/>
              <a:gdLst/>
              <a:ahLst/>
              <a:cxnLst/>
              <a:rect r="r" b="b" t="t" l="l"/>
              <a:pathLst>
                <a:path h="440927" w="1168527">
                  <a:moveTo>
                    <a:pt x="1168527" y="103959"/>
                  </a:moveTo>
                  <a:cubicBezTo>
                    <a:pt x="1117673" y="31289"/>
                    <a:pt x="1025561" y="0"/>
                    <a:pt x="940966" y="26660"/>
                  </a:cubicBezTo>
                  <a:cubicBezTo>
                    <a:pt x="856372" y="53320"/>
                    <a:pt x="798843" y="131768"/>
                    <a:pt x="798843" y="220464"/>
                  </a:cubicBezTo>
                  <a:cubicBezTo>
                    <a:pt x="798843" y="309160"/>
                    <a:pt x="856372" y="387608"/>
                    <a:pt x="940966" y="414267"/>
                  </a:cubicBezTo>
                  <a:cubicBezTo>
                    <a:pt x="1025561" y="440927"/>
                    <a:pt x="1117673" y="409638"/>
                    <a:pt x="1168527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C2002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-5400000">
            <a:off x="12178315" y="1700093"/>
            <a:ext cx="635956" cy="4427544"/>
          </a:xfrm>
          <a:custGeom>
            <a:avLst/>
            <a:gdLst/>
            <a:ahLst/>
            <a:cxnLst/>
            <a:rect r="r" b="b" t="t" l="l"/>
            <a:pathLst>
              <a:path h="4427544" w="635956">
                <a:moveTo>
                  <a:pt x="0" y="0"/>
                </a:moveTo>
                <a:lnTo>
                  <a:pt x="635957" y="0"/>
                </a:lnTo>
                <a:lnTo>
                  <a:pt x="635957" y="4427544"/>
                </a:lnTo>
                <a:lnTo>
                  <a:pt x="0" y="44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276730" y="2380620"/>
            <a:ext cx="282503" cy="282503"/>
            <a:chOff x="0" y="0"/>
            <a:chExt cx="376670" cy="3766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276730" y="2797669"/>
            <a:ext cx="282503" cy="282503"/>
            <a:chOff x="0" y="0"/>
            <a:chExt cx="376670" cy="37667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6276730" y="3217016"/>
            <a:ext cx="282503" cy="282503"/>
            <a:chOff x="0" y="0"/>
            <a:chExt cx="376670" cy="3766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5508735" y="2403677"/>
            <a:ext cx="282503" cy="282503"/>
            <a:chOff x="0" y="0"/>
            <a:chExt cx="376670" cy="3766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508735" y="2820726"/>
            <a:ext cx="282503" cy="282503"/>
            <a:chOff x="0" y="0"/>
            <a:chExt cx="376670" cy="3766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508735" y="3240073"/>
            <a:ext cx="282503" cy="282503"/>
            <a:chOff x="0" y="0"/>
            <a:chExt cx="376670" cy="3766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091686" y="2150774"/>
            <a:ext cx="282503" cy="282503"/>
            <a:chOff x="0" y="0"/>
            <a:chExt cx="376670" cy="37667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5091686" y="2567823"/>
            <a:ext cx="282503" cy="282503"/>
            <a:chOff x="0" y="0"/>
            <a:chExt cx="376670" cy="37667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091686" y="2987170"/>
            <a:ext cx="282503" cy="282503"/>
            <a:chOff x="0" y="0"/>
            <a:chExt cx="376670" cy="37667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091686" y="3406516"/>
            <a:ext cx="282503" cy="282503"/>
            <a:chOff x="0" y="0"/>
            <a:chExt cx="376670" cy="37667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 flipV="true">
            <a:off x="15374189" y="3381324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15374189" y="3128421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V="true">
            <a:off x="15374189" y="2961977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V="true">
            <a:off x="15374189" y="2544928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V="true">
            <a:off x="15374189" y="2961977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V="true">
            <a:off x="15374189" y="2544928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V="true">
            <a:off x="15374189" y="2544928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15374189" y="2709074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15374189" y="2709074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5374189" y="2292025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>
            <a:off x="15374189" y="2292025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>
            <a:off x="15374189" y="2292025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>
            <a:off x="14698571" y="297209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>
            <a:off x="13067250" y="302110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1" id="81"/>
          <p:cNvSpPr/>
          <p:nvPr/>
        </p:nvSpPr>
        <p:spPr>
          <a:xfrm flipH="false" flipV="false" rot="-5400000">
            <a:off x="15690978" y="3064929"/>
            <a:ext cx="218099" cy="1518410"/>
          </a:xfrm>
          <a:custGeom>
            <a:avLst/>
            <a:gdLst/>
            <a:ahLst/>
            <a:cxnLst/>
            <a:rect r="r" b="b" t="t" l="l"/>
            <a:pathLst>
              <a:path h="1518410" w="218099">
                <a:moveTo>
                  <a:pt x="0" y="0"/>
                </a:moveTo>
                <a:lnTo>
                  <a:pt x="218099" y="0"/>
                </a:lnTo>
                <a:lnTo>
                  <a:pt x="218099" y="1518410"/>
                </a:lnTo>
                <a:lnTo>
                  <a:pt x="0" y="151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2" id="82"/>
          <p:cNvGraphicFramePr>
            <a:graphicFrameLocks noGrp="true"/>
          </p:cNvGraphicFramePr>
          <p:nvPr/>
        </p:nvGraphicFramePr>
        <p:xfrm>
          <a:off x="7493136" y="635622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17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3" id="83"/>
          <p:cNvGraphicFramePr>
            <a:graphicFrameLocks noGrp="true"/>
          </p:cNvGraphicFramePr>
          <p:nvPr/>
        </p:nvGraphicFramePr>
        <p:xfrm>
          <a:off x="8709242" y="614809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4" id="84"/>
          <p:cNvGraphicFramePr>
            <a:graphicFrameLocks noGrp="true"/>
          </p:cNvGraphicFramePr>
          <p:nvPr/>
        </p:nvGraphicFramePr>
        <p:xfrm>
          <a:off x="8813505" y="625235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5" id="85"/>
          <p:cNvGraphicFramePr>
            <a:graphicFrameLocks noGrp="true"/>
          </p:cNvGraphicFramePr>
          <p:nvPr/>
        </p:nvGraphicFramePr>
        <p:xfrm>
          <a:off x="8917767" y="6356622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6" id="86"/>
          <p:cNvGraphicFramePr>
            <a:graphicFrameLocks noGrp="true"/>
          </p:cNvGraphicFramePr>
          <p:nvPr/>
        </p:nvGraphicFramePr>
        <p:xfrm>
          <a:off x="9022029" y="6460884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7" id="87"/>
          <p:cNvGraphicFramePr>
            <a:graphicFrameLocks noGrp="true"/>
          </p:cNvGraphicFramePr>
          <p:nvPr/>
        </p:nvGraphicFramePr>
        <p:xfrm>
          <a:off x="9126291" y="6565146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8" id="88"/>
          <p:cNvGraphicFramePr>
            <a:graphicFrameLocks noGrp="true"/>
          </p:cNvGraphicFramePr>
          <p:nvPr/>
        </p:nvGraphicFramePr>
        <p:xfrm>
          <a:off x="9230554" y="666940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9" id="89"/>
          <p:cNvGraphicFramePr>
            <a:graphicFrameLocks noGrp="true"/>
          </p:cNvGraphicFramePr>
          <p:nvPr/>
        </p:nvGraphicFramePr>
        <p:xfrm>
          <a:off x="9344784" y="678574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pSp>
        <p:nvGrpSpPr>
          <p:cNvPr name="Group 90" id="90"/>
          <p:cNvGrpSpPr/>
          <p:nvPr/>
        </p:nvGrpSpPr>
        <p:grpSpPr>
          <a:xfrm rot="0">
            <a:off x="9476947" y="6943028"/>
            <a:ext cx="128455" cy="133429"/>
            <a:chOff x="0" y="0"/>
            <a:chExt cx="69542" cy="72235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69542" cy="72235"/>
            </a:xfrm>
            <a:custGeom>
              <a:avLst/>
              <a:gdLst/>
              <a:ahLst/>
              <a:cxnLst/>
              <a:rect r="r" b="b" t="t" l="l"/>
              <a:pathLst>
                <a:path h="72235" w="69542">
                  <a:moveTo>
                    <a:pt x="0" y="0"/>
                  </a:moveTo>
                  <a:lnTo>
                    <a:pt x="69542" y="0"/>
                  </a:lnTo>
                  <a:lnTo>
                    <a:pt x="69542" y="72235"/>
                  </a:lnTo>
                  <a:lnTo>
                    <a:pt x="0" y="72235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93" id="93"/>
          <p:cNvSpPr/>
          <p:nvPr/>
        </p:nvSpPr>
        <p:spPr>
          <a:xfrm>
            <a:off x="7846931" y="6565146"/>
            <a:ext cx="1694244" cy="37788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7848927" y="6814251"/>
            <a:ext cx="1692248" cy="26220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>
            <a:off x="8499769" y="7408649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96" id="96"/>
          <p:cNvGraphicFramePr>
            <a:graphicFrameLocks noGrp="true"/>
          </p:cNvGraphicFramePr>
          <p:nvPr/>
        </p:nvGraphicFramePr>
        <p:xfrm>
          <a:off x="10577375" y="6185985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7" id="97"/>
          <p:cNvGraphicFramePr>
            <a:graphicFrameLocks noGrp="true"/>
          </p:cNvGraphicFramePr>
          <p:nvPr/>
        </p:nvGraphicFramePr>
        <p:xfrm>
          <a:off x="10681637" y="6290247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8" id="98"/>
          <p:cNvGraphicFramePr>
            <a:graphicFrameLocks noGrp="true"/>
          </p:cNvGraphicFramePr>
          <p:nvPr/>
        </p:nvGraphicFramePr>
        <p:xfrm>
          <a:off x="10785899" y="639451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9" id="99"/>
          <p:cNvGraphicFramePr>
            <a:graphicFrameLocks noGrp="true"/>
          </p:cNvGraphicFramePr>
          <p:nvPr/>
        </p:nvGraphicFramePr>
        <p:xfrm>
          <a:off x="10890161" y="6498772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0" id="100"/>
          <p:cNvGraphicFramePr>
            <a:graphicFrameLocks noGrp="true"/>
          </p:cNvGraphicFramePr>
          <p:nvPr/>
        </p:nvGraphicFramePr>
        <p:xfrm>
          <a:off x="10994424" y="6603034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1" id="101"/>
          <p:cNvGraphicFramePr>
            <a:graphicFrameLocks noGrp="true"/>
          </p:cNvGraphicFramePr>
          <p:nvPr/>
        </p:nvGraphicFramePr>
        <p:xfrm>
          <a:off x="11098686" y="6707296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2" id="102"/>
          <p:cNvGraphicFramePr>
            <a:graphicFrameLocks noGrp="true"/>
          </p:cNvGraphicFramePr>
          <p:nvPr/>
        </p:nvGraphicFramePr>
        <p:xfrm>
          <a:off x="11202948" y="6811559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pSp>
        <p:nvGrpSpPr>
          <p:cNvPr name="Group 103" id="103"/>
          <p:cNvGrpSpPr/>
          <p:nvPr/>
        </p:nvGrpSpPr>
        <p:grpSpPr>
          <a:xfrm rot="0">
            <a:off x="11653530" y="7310338"/>
            <a:ext cx="97717" cy="98300"/>
            <a:chOff x="0" y="0"/>
            <a:chExt cx="52901" cy="53217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52901" cy="53217"/>
            </a:xfrm>
            <a:custGeom>
              <a:avLst/>
              <a:gdLst/>
              <a:ahLst/>
              <a:cxnLst/>
              <a:rect r="r" b="b" t="t" l="l"/>
              <a:pathLst>
                <a:path h="53217" w="52901">
                  <a:moveTo>
                    <a:pt x="0" y="0"/>
                  </a:moveTo>
                  <a:lnTo>
                    <a:pt x="52901" y="0"/>
                  </a:lnTo>
                  <a:lnTo>
                    <a:pt x="52901" y="53217"/>
                  </a:lnTo>
                  <a:lnTo>
                    <a:pt x="0" y="53217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106" id="106"/>
          <p:cNvSpPr/>
          <p:nvPr/>
        </p:nvSpPr>
        <p:spPr>
          <a:xfrm>
            <a:off x="9931866" y="7243376"/>
            <a:ext cx="1770523" cy="6696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flipV="true">
            <a:off x="9931866" y="7408639"/>
            <a:ext cx="1770523" cy="7176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>
            <a:off x="15866318" y="6910312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9" id="109"/>
          <p:cNvSpPr/>
          <p:nvPr/>
        </p:nvSpPr>
        <p:spPr>
          <a:xfrm flipH="false" flipV="false" rot="-5400000">
            <a:off x="9405363" y="5675699"/>
            <a:ext cx="635956" cy="4427544"/>
          </a:xfrm>
          <a:custGeom>
            <a:avLst/>
            <a:gdLst/>
            <a:ahLst/>
            <a:cxnLst/>
            <a:rect r="r" b="b" t="t" l="l"/>
            <a:pathLst>
              <a:path h="4427544" w="635956">
                <a:moveTo>
                  <a:pt x="0" y="0"/>
                </a:moveTo>
                <a:lnTo>
                  <a:pt x="635956" y="0"/>
                </a:lnTo>
                <a:lnTo>
                  <a:pt x="635956" y="4427545"/>
                </a:lnTo>
                <a:lnTo>
                  <a:pt x="0" y="442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0" id="110"/>
          <p:cNvGrpSpPr/>
          <p:nvPr/>
        </p:nvGrpSpPr>
        <p:grpSpPr>
          <a:xfrm rot="0">
            <a:off x="16293163" y="6328955"/>
            <a:ext cx="282503" cy="282503"/>
            <a:chOff x="0" y="0"/>
            <a:chExt cx="376670" cy="37667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2" id="11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6293163" y="6746004"/>
            <a:ext cx="282503" cy="282503"/>
            <a:chOff x="0" y="0"/>
            <a:chExt cx="376670" cy="37667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5" id="11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16293163" y="7165351"/>
            <a:ext cx="282503" cy="282503"/>
            <a:chOff x="0" y="0"/>
            <a:chExt cx="376670" cy="37667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8" id="11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5525168" y="6352012"/>
            <a:ext cx="282503" cy="282503"/>
            <a:chOff x="0" y="0"/>
            <a:chExt cx="376670" cy="37667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1" id="121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15525168" y="6769061"/>
            <a:ext cx="282503" cy="282503"/>
            <a:chOff x="0" y="0"/>
            <a:chExt cx="376670" cy="376670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4" id="12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15525168" y="7188408"/>
            <a:ext cx="282503" cy="282503"/>
            <a:chOff x="0" y="0"/>
            <a:chExt cx="376670" cy="37667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7" id="12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0">
            <a:off x="15108119" y="6099108"/>
            <a:ext cx="282503" cy="282503"/>
            <a:chOff x="0" y="0"/>
            <a:chExt cx="376670" cy="37667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0" id="13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1" id="131"/>
          <p:cNvGrpSpPr/>
          <p:nvPr/>
        </p:nvGrpSpPr>
        <p:grpSpPr>
          <a:xfrm rot="0">
            <a:off x="15108119" y="6516158"/>
            <a:ext cx="282503" cy="282503"/>
            <a:chOff x="0" y="0"/>
            <a:chExt cx="376670" cy="37667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3" id="13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4" id="134"/>
          <p:cNvGrpSpPr/>
          <p:nvPr/>
        </p:nvGrpSpPr>
        <p:grpSpPr>
          <a:xfrm rot="0">
            <a:off x="15108119" y="6935504"/>
            <a:ext cx="282503" cy="282503"/>
            <a:chOff x="0" y="0"/>
            <a:chExt cx="376670" cy="376670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6" id="13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7" id="137"/>
          <p:cNvGrpSpPr/>
          <p:nvPr/>
        </p:nvGrpSpPr>
        <p:grpSpPr>
          <a:xfrm rot="0">
            <a:off x="15108119" y="7354851"/>
            <a:ext cx="282503" cy="282503"/>
            <a:chOff x="0" y="0"/>
            <a:chExt cx="376670" cy="376670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9" id="13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140" id="140"/>
          <p:cNvSpPr/>
          <p:nvPr/>
        </p:nvSpPr>
        <p:spPr>
          <a:xfrm flipV="true">
            <a:off x="15390622" y="732965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1" id="141"/>
          <p:cNvSpPr/>
          <p:nvPr/>
        </p:nvSpPr>
        <p:spPr>
          <a:xfrm>
            <a:off x="15390622" y="707675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2" id="142"/>
          <p:cNvSpPr/>
          <p:nvPr/>
        </p:nvSpPr>
        <p:spPr>
          <a:xfrm flipV="true">
            <a:off x="15390622" y="6910312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3" id="143"/>
          <p:cNvSpPr/>
          <p:nvPr/>
        </p:nvSpPr>
        <p:spPr>
          <a:xfrm flipV="true">
            <a:off x="15390622" y="6493263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4" id="144"/>
          <p:cNvSpPr/>
          <p:nvPr/>
        </p:nvSpPr>
        <p:spPr>
          <a:xfrm flipV="true">
            <a:off x="15390622" y="6910312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5" id="145"/>
          <p:cNvSpPr/>
          <p:nvPr/>
        </p:nvSpPr>
        <p:spPr>
          <a:xfrm flipV="true">
            <a:off x="15390622" y="6493263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6" id="146"/>
          <p:cNvSpPr/>
          <p:nvPr/>
        </p:nvSpPr>
        <p:spPr>
          <a:xfrm flipV="true">
            <a:off x="15390622" y="6493263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7" id="147"/>
          <p:cNvSpPr/>
          <p:nvPr/>
        </p:nvSpPr>
        <p:spPr>
          <a:xfrm>
            <a:off x="15390622" y="6657409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8" id="148"/>
          <p:cNvSpPr/>
          <p:nvPr/>
        </p:nvSpPr>
        <p:spPr>
          <a:xfrm>
            <a:off x="15390622" y="6657409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9" id="149"/>
          <p:cNvSpPr/>
          <p:nvPr/>
        </p:nvSpPr>
        <p:spPr>
          <a:xfrm>
            <a:off x="15390622" y="6240360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0" id="150"/>
          <p:cNvSpPr/>
          <p:nvPr/>
        </p:nvSpPr>
        <p:spPr>
          <a:xfrm>
            <a:off x="15390622" y="6240360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1" id="151"/>
          <p:cNvSpPr/>
          <p:nvPr/>
        </p:nvSpPr>
        <p:spPr>
          <a:xfrm>
            <a:off x="15390622" y="6240360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2" id="152"/>
          <p:cNvSpPr/>
          <p:nvPr/>
        </p:nvSpPr>
        <p:spPr>
          <a:xfrm>
            <a:off x="14715004" y="6920427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3" id="153"/>
          <p:cNvSpPr/>
          <p:nvPr/>
        </p:nvSpPr>
        <p:spPr>
          <a:xfrm>
            <a:off x="10294297" y="6996710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4" id="154"/>
          <p:cNvGrpSpPr/>
          <p:nvPr/>
        </p:nvGrpSpPr>
        <p:grpSpPr>
          <a:xfrm rot="0">
            <a:off x="12781090" y="8249047"/>
            <a:ext cx="3086100" cy="884707"/>
            <a:chOff x="0" y="0"/>
            <a:chExt cx="812800" cy="233009"/>
          </a:xfrm>
        </p:grpSpPr>
        <p:sp>
          <p:nvSpPr>
            <p:cNvPr name="Freeform 155" id="155"/>
            <p:cNvSpPr/>
            <p:nvPr/>
          </p:nvSpPr>
          <p:spPr>
            <a:xfrm flipH="false" flipV="false" rot="0">
              <a:off x="203200" y="-103959"/>
              <a:ext cx="406400" cy="440927"/>
            </a:xfrm>
            <a:custGeom>
              <a:avLst/>
              <a:gdLst/>
              <a:ahLst/>
              <a:cxnLst/>
              <a:rect r="r" b="b" t="t" l="l"/>
              <a:pathLst>
                <a:path h="440927" w="406400">
                  <a:moveTo>
                    <a:pt x="406400" y="103959"/>
                  </a:moveTo>
                  <a:cubicBezTo>
                    <a:pt x="355546" y="31289"/>
                    <a:pt x="263434" y="0"/>
                    <a:pt x="178839" y="26660"/>
                  </a:cubicBezTo>
                  <a:cubicBezTo>
                    <a:pt x="94245" y="53320"/>
                    <a:pt x="36716" y="131768"/>
                    <a:pt x="36716" y="220464"/>
                  </a:cubicBezTo>
                  <a:cubicBezTo>
                    <a:pt x="36716" y="309160"/>
                    <a:pt x="94245" y="387608"/>
                    <a:pt x="178839" y="414267"/>
                  </a:cubicBezTo>
                  <a:cubicBezTo>
                    <a:pt x="263434" y="440927"/>
                    <a:pt x="355546" y="409638"/>
                    <a:pt x="406400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C2002F"/>
            </a:solidFill>
          </p:spPr>
        </p:sp>
        <p:sp>
          <p:nvSpPr>
            <p:cNvPr name="TextBox 156" id="156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157" id="157"/>
          <p:cNvSpPr/>
          <p:nvPr/>
        </p:nvSpPr>
        <p:spPr>
          <a:xfrm flipH="false" flipV="false" rot="-5400000">
            <a:off x="14102114" y="5719279"/>
            <a:ext cx="621337" cy="4325766"/>
          </a:xfrm>
          <a:custGeom>
            <a:avLst/>
            <a:gdLst/>
            <a:ahLst/>
            <a:cxnLst/>
            <a:rect r="r" b="b" t="t" l="l"/>
            <a:pathLst>
              <a:path h="4325766" w="621337">
                <a:moveTo>
                  <a:pt x="0" y="0"/>
                </a:moveTo>
                <a:lnTo>
                  <a:pt x="621337" y="0"/>
                </a:lnTo>
                <a:lnTo>
                  <a:pt x="621337" y="4325766"/>
                </a:lnTo>
                <a:lnTo>
                  <a:pt x="0" y="432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8" id="158"/>
          <p:cNvGrpSpPr/>
          <p:nvPr/>
        </p:nvGrpSpPr>
        <p:grpSpPr>
          <a:xfrm rot="0">
            <a:off x="14182889" y="6336779"/>
            <a:ext cx="282503" cy="282503"/>
            <a:chOff x="0" y="0"/>
            <a:chExt cx="376670" cy="376670"/>
          </a:xfrm>
        </p:grpSpPr>
        <p:sp>
          <p:nvSpPr>
            <p:cNvPr name="Freeform 159" id="15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0" id="16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1" id="161"/>
          <p:cNvGrpSpPr/>
          <p:nvPr/>
        </p:nvGrpSpPr>
        <p:grpSpPr>
          <a:xfrm rot="0">
            <a:off x="14182889" y="6753828"/>
            <a:ext cx="282503" cy="282503"/>
            <a:chOff x="0" y="0"/>
            <a:chExt cx="376670" cy="376670"/>
          </a:xfrm>
        </p:grpSpPr>
        <p:sp>
          <p:nvSpPr>
            <p:cNvPr name="Freeform 162" id="16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3" id="16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4" id="164"/>
          <p:cNvGrpSpPr/>
          <p:nvPr/>
        </p:nvGrpSpPr>
        <p:grpSpPr>
          <a:xfrm rot="0">
            <a:off x="14182889" y="7173174"/>
            <a:ext cx="282503" cy="282503"/>
            <a:chOff x="0" y="0"/>
            <a:chExt cx="376670" cy="376670"/>
          </a:xfrm>
        </p:grpSpPr>
        <p:sp>
          <p:nvSpPr>
            <p:cNvPr name="Freeform 165" id="16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6" id="16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7" id="167"/>
          <p:cNvGrpSpPr/>
          <p:nvPr/>
        </p:nvGrpSpPr>
        <p:grpSpPr>
          <a:xfrm rot="0">
            <a:off x="13765840" y="6083875"/>
            <a:ext cx="282503" cy="282503"/>
            <a:chOff x="0" y="0"/>
            <a:chExt cx="376670" cy="376670"/>
          </a:xfrm>
        </p:grpSpPr>
        <p:sp>
          <p:nvSpPr>
            <p:cNvPr name="Freeform 168" id="16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9" id="16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0" id="170"/>
          <p:cNvGrpSpPr/>
          <p:nvPr/>
        </p:nvGrpSpPr>
        <p:grpSpPr>
          <a:xfrm rot="0">
            <a:off x="13765840" y="6500924"/>
            <a:ext cx="282503" cy="282503"/>
            <a:chOff x="0" y="0"/>
            <a:chExt cx="376670" cy="376670"/>
          </a:xfrm>
        </p:grpSpPr>
        <p:sp>
          <p:nvSpPr>
            <p:cNvPr name="Freeform 171" id="17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2" id="17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3" id="173"/>
          <p:cNvGrpSpPr/>
          <p:nvPr/>
        </p:nvGrpSpPr>
        <p:grpSpPr>
          <a:xfrm rot="0">
            <a:off x="13765840" y="6920271"/>
            <a:ext cx="282503" cy="282503"/>
            <a:chOff x="0" y="0"/>
            <a:chExt cx="376670" cy="376670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5" id="17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6" id="176"/>
          <p:cNvGrpSpPr/>
          <p:nvPr/>
        </p:nvGrpSpPr>
        <p:grpSpPr>
          <a:xfrm rot="0">
            <a:off x="13765840" y="7339618"/>
            <a:ext cx="282503" cy="282503"/>
            <a:chOff x="0" y="0"/>
            <a:chExt cx="376670" cy="376670"/>
          </a:xfrm>
        </p:grpSpPr>
        <p:sp>
          <p:nvSpPr>
            <p:cNvPr name="Freeform 177" id="17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8" id="17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179" id="179"/>
          <p:cNvSpPr/>
          <p:nvPr/>
        </p:nvSpPr>
        <p:spPr>
          <a:xfrm flipV="true">
            <a:off x="14048342" y="7314426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0" id="180"/>
          <p:cNvSpPr/>
          <p:nvPr/>
        </p:nvSpPr>
        <p:spPr>
          <a:xfrm>
            <a:off x="14048342" y="7061523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1" id="181"/>
          <p:cNvSpPr/>
          <p:nvPr/>
        </p:nvSpPr>
        <p:spPr>
          <a:xfrm flipV="true">
            <a:off x="14048342" y="6895079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2" id="182"/>
          <p:cNvSpPr/>
          <p:nvPr/>
        </p:nvSpPr>
        <p:spPr>
          <a:xfrm flipV="true">
            <a:off x="14048342" y="6478030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3" id="183"/>
          <p:cNvSpPr/>
          <p:nvPr/>
        </p:nvSpPr>
        <p:spPr>
          <a:xfrm flipV="true">
            <a:off x="14048342" y="689507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4" id="184"/>
          <p:cNvSpPr/>
          <p:nvPr/>
        </p:nvSpPr>
        <p:spPr>
          <a:xfrm flipV="true">
            <a:off x="14048342" y="6478030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5" id="185"/>
          <p:cNvSpPr/>
          <p:nvPr/>
        </p:nvSpPr>
        <p:spPr>
          <a:xfrm flipV="true">
            <a:off x="14048342" y="6478030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6" id="186"/>
          <p:cNvSpPr/>
          <p:nvPr/>
        </p:nvSpPr>
        <p:spPr>
          <a:xfrm>
            <a:off x="14048342" y="664217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7" id="187"/>
          <p:cNvSpPr/>
          <p:nvPr/>
        </p:nvSpPr>
        <p:spPr>
          <a:xfrm>
            <a:off x="14048342" y="6642176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8" id="188"/>
          <p:cNvSpPr/>
          <p:nvPr/>
        </p:nvSpPr>
        <p:spPr>
          <a:xfrm>
            <a:off x="14048342" y="6225127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9" id="189"/>
          <p:cNvSpPr/>
          <p:nvPr/>
        </p:nvSpPr>
        <p:spPr>
          <a:xfrm>
            <a:off x="14048342" y="6225127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0" id="190"/>
          <p:cNvSpPr/>
          <p:nvPr/>
        </p:nvSpPr>
        <p:spPr>
          <a:xfrm>
            <a:off x="14048342" y="6225127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1" id="191"/>
          <p:cNvSpPr/>
          <p:nvPr/>
        </p:nvSpPr>
        <p:spPr>
          <a:xfrm>
            <a:off x="13372725" y="6905194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2" id="192"/>
          <p:cNvGrpSpPr/>
          <p:nvPr/>
        </p:nvGrpSpPr>
        <p:grpSpPr>
          <a:xfrm rot="0">
            <a:off x="12772237" y="6336779"/>
            <a:ext cx="282503" cy="282503"/>
            <a:chOff x="0" y="0"/>
            <a:chExt cx="376670" cy="376670"/>
          </a:xfrm>
        </p:grpSpPr>
        <p:sp>
          <p:nvSpPr>
            <p:cNvPr name="Freeform 193" id="19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4" id="19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95" id="195"/>
          <p:cNvGrpSpPr/>
          <p:nvPr/>
        </p:nvGrpSpPr>
        <p:grpSpPr>
          <a:xfrm rot="0">
            <a:off x="12772237" y="6753828"/>
            <a:ext cx="282503" cy="282503"/>
            <a:chOff x="0" y="0"/>
            <a:chExt cx="376670" cy="376670"/>
          </a:xfrm>
        </p:grpSpPr>
        <p:sp>
          <p:nvSpPr>
            <p:cNvPr name="Freeform 196" id="19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7" id="19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98" id="198"/>
          <p:cNvGrpSpPr/>
          <p:nvPr/>
        </p:nvGrpSpPr>
        <p:grpSpPr>
          <a:xfrm rot="0">
            <a:off x="12772237" y="7173174"/>
            <a:ext cx="282503" cy="282503"/>
            <a:chOff x="0" y="0"/>
            <a:chExt cx="376670" cy="376670"/>
          </a:xfrm>
        </p:grpSpPr>
        <p:sp>
          <p:nvSpPr>
            <p:cNvPr name="Freeform 199" id="19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0" id="20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1" id="201"/>
          <p:cNvGrpSpPr/>
          <p:nvPr/>
        </p:nvGrpSpPr>
        <p:grpSpPr>
          <a:xfrm rot="0">
            <a:off x="12355188" y="6083875"/>
            <a:ext cx="282503" cy="282503"/>
            <a:chOff x="0" y="0"/>
            <a:chExt cx="376670" cy="376670"/>
          </a:xfrm>
        </p:grpSpPr>
        <p:sp>
          <p:nvSpPr>
            <p:cNvPr name="Freeform 202" id="20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3" id="20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4" id="204"/>
          <p:cNvGrpSpPr/>
          <p:nvPr/>
        </p:nvGrpSpPr>
        <p:grpSpPr>
          <a:xfrm rot="0">
            <a:off x="12355188" y="6500924"/>
            <a:ext cx="282503" cy="282503"/>
            <a:chOff x="0" y="0"/>
            <a:chExt cx="376670" cy="376670"/>
          </a:xfrm>
        </p:grpSpPr>
        <p:sp>
          <p:nvSpPr>
            <p:cNvPr name="Freeform 205" id="20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6" id="20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7" id="207"/>
          <p:cNvGrpSpPr/>
          <p:nvPr/>
        </p:nvGrpSpPr>
        <p:grpSpPr>
          <a:xfrm rot="0">
            <a:off x="12355188" y="6920271"/>
            <a:ext cx="282503" cy="282503"/>
            <a:chOff x="0" y="0"/>
            <a:chExt cx="376670" cy="376670"/>
          </a:xfrm>
        </p:grpSpPr>
        <p:sp>
          <p:nvSpPr>
            <p:cNvPr name="Freeform 208" id="20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9" id="20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10" id="210"/>
          <p:cNvGrpSpPr/>
          <p:nvPr/>
        </p:nvGrpSpPr>
        <p:grpSpPr>
          <a:xfrm rot="0">
            <a:off x="12355188" y="7339618"/>
            <a:ext cx="282503" cy="282503"/>
            <a:chOff x="0" y="0"/>
            <a:chExt cx="376670" cy="376670"/>
          </a:xfrm>
        </p:grpSpPr>
        <p:sp>
          <p:nvSpPr>
            <p:cNvPr name="Freeform 211" id="21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2" id="21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213" id="213"/>
          <p:cNvSpPr/>
          <p:nvPr/>
        </p:nvSpPr>
        <p:spPr>
          <a:xfrm flipV="true">
            <a:off x="12637691" y="7314426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4" id="214"/>
          <p:cNvSpPr/>
          <p:nvPr/>
        </p:nvSpPr>
        <p:spPr>
          <a:xfrm>
            <a:off x="12637691" y="7061523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5" id="215"/>
          <p:cNvSpPr/>
          <p:nvPr/>
        </p:nvSpPr>
        <p:spPr>
          <a:xfrm flipV="true">
            <a:off x="12637691" y="6895079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6" id="216"/>
          <p:cNvSpPr/>
          <p:nvPr/>
        </p:nvSpPr>
        <p:spPr>
          <a:xfrm flipV="true">
            <a:off x="12637691" y="6478030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7" id="217"/>
          <p:cNvSpPr/>
          <p:nvPr/>
        </p:nvSpPr>
        <p:spPr>
          <a:xfrm flipV="true">
            <a:off x="12637691" y="689507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8" id="218"/>
          <p:cNvSpPr/>
          <p:nvPr/>
        </p:nvSpPr>
        <p:spPr>
          <a:xfrm flipV="true">
            <a:off x="12637691" y="6478030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9" id="219"/>
          <p:cNvSpPr/>
          <p:nvPr/>
        </p:nvSpPr>
        <p:spPr>
          <a:xfrm flipV="true">
            <a:off x="12637691" y="6478030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0" id="220"/>
          <p:cNvSpPr/>
          <p:nvPr/>
        </p:nvSpPr>
        <p:spPr>
          <a:xfrm>
            <a:off x="12637691" y="664217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1" id="221"/>
          <p:cNvSpPr/>
          <p:nvPr/>
        </p:nvSpPr>
        <p:spPr>
          <a:xfrm>
            <a:off x="12637691" y="6642176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2" id="222"/>
          <p:cNvSpPr/>
          <p:nvPr/>
        </p:nvSpPr>
        <p:spPr>
          <a:xfrm>
            <a:off x="12637691" y="6225127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3" id="223"/>
          <p:cNvSpPr/>
          <p:nvPr/>
        </p:nvSpPr>
        <p:spPr>
          <a:xfrm>
            <a:off x="12637691" y="6225127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4" id="224"/>
          <p:cNvSpPr/>
          <p:nvPr/>
        </p:nvSpPr>
        <p:spPr>
          <a:xfrm>
            <a:off x="12637691" y="6225127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5" id="225"/>
          <p:cNvSpPr/>
          <p:nvPr/>
        </p:nvSpPr>
        <p:spPr>
          <a:xfrm>
            <a:off x="11962074" y="6905194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6" id="226"/>
          <p:cNvGrpSpPr/>
          <p:nvPr/>
        </p:nvGrpSpPr>
        <p:grpSpPr>
          <a:xfrm rot="0">
            <a:off x="8180291" y="8274125"/>
            <a:ext cx="3086100" cy="884707"/>
            <a:chOff x="0" y="0"/>
            <a:chExt cx="812800" cy="233009"/>
          </a:xfrm>
        </p:grpSpPr>
        <p:sp>
          <p:nvSpPr>
            <p:cNvPr name="Freeform 227" id="227"/>
            <p:cNvSpPr/>
            <p:nvPr/>
          </p:nvSpPr>
          <p:spPr>
            <a:xfrm flipH="false" flipV="false" rot="0">
              <a:off x="203200" y="-103959"/>
              <a:ext cx="406400" cy="440927"/>
            </a:xfrm>
            <a:custGeom>
              <a:avLst/>
              <a:gdLst/>
              <a:ahLst/>
              <a:cxnLst/>
              <a:rect r="r" b="b" t="t" l="l"/>
              <a:pathLst>
                <a:path h="440927" w="406400">
                  <a:moveTo>
                    <a:pt x="406400" y="103959"/>
                  </a:moveTo>
                  <a:cubicBezTo>
                    <a:pt x="355546" y="31289"/>
                    <a:pt x="263434" y="0"/>
                    <a:pt x="178839" y="26660"/>
                  </a:cubicBezTo>
                  <a:cubicBezTo>
                    <a:pt x="94245" y="53320"/>
                    <a:pt x="36716" y="131768"/>
                    <a:pt x="36716" y="220464"/>
                  </a:cubicBezTo>
                  <a:cubicBezTo>
                    <a:pt x="36716" y="309160"/>
                    <a:pt x="94245" y="387608"/>
                    <a:pt x="178839" y="414267"/>
                  </a:cubicBezTo>
                  <a:cubicBezTo>
                    <a:pt x="263434" y="440927"/>
                    <a:pt x="355546" y="409638"/>
                    <a:pt x="406400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B8D9EF"/>
            </a:solidFill>
          </p:spPr>
        </p:sp>
        <p:sp>
          <p:nvSpPr>
            <p:cNvPr name="TextBox 228" id="22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229" id="229"/>
          <p:cNvSpPr/>
          <p:nvPr/>
        </p:nvSpPr>
        <p:spPr>
          <a:xfrm flipH="false" flipV="false" rot="0">
            <a:off x="399613" y="2485277"/>
            <a:ext cx="7055423" cy="4400820"/>
          </a:xfrm>
          <a:custGeom>
            <a:avLst/>
            <a:gdLst/>
            <a:ahLst/>
            <a:cxnLst/>
            <a:rect r="r" b="b" t="t" l="l"/>
            <a:pathLst>
              <a:path h="4400820" w="7055423">
                <a:moveTo>
                  <a:pt x="0" y="0"/>
                </a:moveTo>
                <a:lnTo>
                  <a:pt x="7055423" y="0"/>
                </a:lnTo>
                <a:lnTo>
                  <a:pt x="7055423" y="4400820"/>
                </a:lnTo>
                <a:lnTo>
                  <a:pt x="0" y="4400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0" id="230"/>
          <p:cNvSpPr txBox="true"/>
          <p:nvPr/>
        </p:nvSpPr>
        <p:spPr>
          <a:xfrm rot="0">
            <a:off x="1129581" y="1673310"/>
            <a:ext cx="8801705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Conclusiones</a:t>
            </a:r>
          </a:p>
        </p:txBody>
      </p:sp>
      <p:sp>
        <p:nvSpPr>
          <p:cNvPr name="TextBox 231" id="231"/>
          <p:cNvSpPr txBox="true"/>
          <p:nvPr/>
        </p:nvSpPr>
        <p:spPr>
          <a:xfrm rot="0">
            <a:off x="11612892" y="1386783"/>
            <a:ext cx="939888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convolución</a:t>
            </a:r>
          </a:p>
        </p:txBody>
      </p:sp>
      <p:sp>
        <p:nvSpPr>
          <p:cNvPr name="TextBox 232" id="232"/>
          <p:cNvSpPr txBox="true"/>
          <p:nvPr/>
        </p:nvSpPr>
        <p:spPr>
          <a:xfrm rot="0">
            <a:off x="10428787" y="1386783"/>
            <a:ext cx="623537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entrada</a:t>
            </a:r>
          </a:p>
        </p:txBody>
      </p:sp>
      <p:sp>
        <p:nvSpPr>
          <p:cNvPr name="TextBox 233" id="233"/>
          <p:cNvSpPr txBox="true"/>
          <p:nvPr/>
        </p:nvSpPr>
        <p:spPr>
          <a:xfrm rot="0">
            <a:off x="13139413" y="1386783"/>
            <a:ext cx="1074390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agrupamiento</a:t>
            </a:r>
          </a:p>
        </p:txBody>
      </p:sp>
      <p:sp>
        <p:nvSpPr>
          <p:cNvPr name="TextBox 234" id="234"/>
          <p:cNvSpPr txBox="true"/>
          <p:nvPr/>
        </p:nvSpPr>
        <p:spPr>
          <a:xfrm rot="0">
            <a:off x="14635742" y="1386783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35" id="235"/>
          <p:cNvSpPr txBox="true"/>
          <p:nvPr/>
        </p:nvSpPr>
        <p:spPr>
          <a:xfrm rot="0">
            <a:off x="16085085" y="1386783"/>
            <a:ext cx="665792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 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salida</a:t>
            </a:r>
          </a:p>
        </p:txBody>
      </p:sp>
      <p:sp>
        <p:nvSpPr>
          <p:cNvPr name="TextBox 236" id="236"/>
          <p:cNvSpPr txBox="true"/>
          <p:nvPr/>
        </p:nvSpPr>
        <p:spPr>
          <a:xfrm rot="0">
            <a:off x="11720283" y="4363169"/>
            <a:ext cx="1552021" cy="66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Extracción de </a:t>
            </a:r>
          </a:p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características</a:t>
            </a:r>
          </a:p>
        </p:txBody>
      </p:sp>
      <p:sp>
        <p:nvSpPr>
          <p:cNvPr name="TextBox 237" id="237"/>
          <p:cNvSpPr txBox="true"/>
          <p:nvPr/>
        </p:nvSpPr>
        <p:spPr>
          <a:xfrm rot="0">
            <a:off x="15170246" y="4532595"/>
            <a:ext cx="1359279" cy="32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Clasificación</a:t>
            </a:r>
          </a:p>
        </p:txBody>
      </p:sp>
      <p:sp>
        <p:nvSpPr>
          <p:cNvPr name="TextBox 238" id="238"/>
          <p:cNvSpPr txBox="true"/>
          <p:nvPr/>
        </p:nvSpPr>
        <p:spPr>
          <a:xfrm rot="0">
            <a:off x="8839939" y="5362390"/>
            <a:ext cx="939888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convolución</a:t>
            </a:r>
          </a:p>
        </p:txBody>
      </p:sp>
      <p:sp>
        <p:nvSpPr>
          <p:cNvPr name="TextBox 239" id="239"/>
          <p:cNvSpPr txBox="true"/>
          <p:nvPr/>
        </p:nvSpPr>
        <p:spPr>
          <a:xfrm rot="0">
            <a:off x="7655834" y="5362390"/>
            <a:ext cx="623537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entrada</a:t>
            </a:r>
          </a:p>
        </p:txBody>
      </p:sp>
      <p:sp>
        <p:nvSpPr>
          <p:cNvPr name="TextBox 240" id="240"/>
          <p:cNvSpPr txBox="true"/>
          <p:nvPr/>
        </p:nvSpPr>
        <p:spPr>
          <a:xfrm rot="0">
            <a:off x="10366460" y="5362390"/>
            <a:ext cx="1074390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agrupamiento</a:t>
            </a:r>
          </a:p>
        </p:txBody>
      </p:sp>
      <p:sp>
        <p:nvSpPr>
          <p:cNvPr name="TextBox 241" id="241"/>
          <p:cNvSpPr txBox="true"/>
          <p:nvPr/>
        </p:nvSpPr>
        <p:spPr>
          <a:xfrm rot="0">
            <a:off x="14652175" y="5335118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2" id="242"/>
          <p:cNvSpPr txBox="true"/>
          <p:nvPr/>
        </p:nvSpPr>
        <p:spPr>
          <a:xfrm rot="0">
            <a:off x="16101518" y="5335118"/>
            <a:ext cx="665792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 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salida</a:t>
            </a:r>
          </a:p>
        </p:txBody>
      </p:sp>
      <p:sp>
        <p:nvSpPr>
          <p:cNvPr name="TextBox 243" id="243"/>
          <p:cNvSpPr txBox="true"/>
          <p:nvPr/>
        </p:nvSpPr>
        <p:spPr>
          <a:xfrm rot="0">
            <a:off x="8947330" y="8338776"/>
            <a:ext cx="1552021" cy="66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Extracción de </a:t>
            </a:r>
          </a:p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características</a:t>
            </a:r>
          </a:p>
        </p:txBody>
      </p:sp>
      <p:sp>
        <p:nvSpPr>
          <p:cNvPr name="TextBox 244" id="244"/>
          <p:cNvSpPr txBox="true"/>
          <p:nvPr/>
        </p:nvSpPr>
        <p:spPr>
          <a:xfrm rot="0">
            <a:off x="13740298" y="8456207"/>
            <a:ext cx="1359279" cy="32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Clasificación</a:t>
            </a:r>
          </a:p>
        </p:txBody>
      </p:sp>
      <p:sp>
        <p:nvSpPr>
          <p:cNvPr name="TextBox 245" id="245"/>
          <p:cNvSpPr txBox="true"/>
          <p:nvPr/>
        </p:nvSpPr>
        <p:spPr>
          <a:xfrm rot="0">
            <a:off x="13309895" y="5319885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6" id="246"/>
          <p:cNvSpPr txBox="true"/>
          <p:nvPr/>
        </p:nvSpPr>
        <p:spPr>
          <a:xfrm rot="0">
            <a:off x="11899244" y="5319885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6923688" y="2708421"/>
            <a:ext cx="31900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292727"/>
                </a:solidFill>
                <a:latin typeface="Cy Grotesk Key Bold"/>
              </a:rPr>
              <a:t>Modelo pre-entrenado con ImageNet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5159870" y="6751035"/>
            <a:ext cx="222849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292727"/>
                </a:solidFill>
                <a:latin typeface="Cy Grotesk Key Bold"/>
              </a:rPr>
              <a:t>Aprendizaje por transferencia</a:t>
            </a:r>
          </a:p>
        </p:txBody>
      </p:sp>
      <p:sp>
        <p:nvSpPr>
          <p:cNvPr name="TextBox 249" id="249"/>
          <p:cNvSpPr txBox="true"/>
          <p:nvPr/>
        </p:nvSpPr>
        <p:spPr>
          <a:xfrm rot="0">
            <a:off x="1232682" y="3985533"/>
            <a:ext cx="587070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67">
                <a:solidFill>
                  <a:srgbClr val="292727"/>
                </a:solidFill>
                <a:latin typeface="Cy Grotesk Key"/>
              </a:rPr>
              <a:t>Con todos los modelos que hemos entrenado, siempre han conseguido mejores resultados con el modelo pre-entrenado con ImageNet.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DAFk56g63nw</dc:identifier>
  <dcterms:modified xsi:type="dcterms:W3CDTF">2011-08-01T06:04:30Z</dcterms:modified>
  <cp:revision>1</cp:revision>
  <dc:title>VilasanchezFreijomilMartin defensa Trabajo Final de Grado</dc:title>
</cp:coreProperties>
</file>